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62" r:id="rId2"/>
    <p:sldId id="257" r:id="rId3"/>
    <p:sldId id="261" r:id="rId4"/>
    <p:sldId id="265" r:id="rId5"/>
    <p:sldId id="266" r:id="rId6"/>
    <p:sldId id="286" r:id="rId7"/>
    <p:sldId id="321" r:id="rId8"/>
    <p:sldId id="268" r:id="rId9"/>
    <p:sldId id="269" r:id="rId10"/>
    <p:sldId id="270" r:id="rId11"/>
    <p:sldId id="271" r:id="rId12"/>
    <p:sldId id="287" r:id="rId13"/>
    <p:sldId id="277" r:id="rId14"/>
    <p:sldId id="288" r:id="rId15"/>
    <p:sldId id="289" r:id="rId16"/>
    <p:sldId id="273" r:id="rId17"/>
    <p:sldId id="274" r:id="rId18"/>
    <p:sldId id="276" r:id="rId19"/>
    <p:sldId id="325" r:id="rId20"/>
    <p:sldId id="304" r:id="rId21"/>
    <p:sldId id="305" r:id="rId22"/>
    <p:sldId id="290" r:id="rId23"/>
    <p:sldId id="306" r:id="rId24"/>
    <p:sldId id="294" r:id="rId25"/>
    <p:sldId id="292" r:id="rId26"/>
    <p:sldId id="293" r:id="rId27"/>
    <p:sldId id="324" r:id="rId28"/>
    <p:sldId id="315" r:id="rId29"/>
    <p:sldId id="317" r:id="rId30"/>
    <p:sldId id="318" r:id="rId31"/>
    <p:sldId id="319" r:id="rId32"/>
    <p:sldId id="308" r:id="rId33"/>
    <p:sldId id="309" r:id="rId34"/>
    <p:sldId id="326" r:id="rId35"/>
    <p:sldId id="327" r:id="rId36"/>
    <p:sldId id="310" r:id="rId37"/>
    <p:sldId id="320" r:id="rId38"/>
    <p:sldId id="329" r:id="rId39"/>
    <p:sldId id="330" r:id="rId40"/>
    <p:sldId id="331" r:id="rId41"/>
    <p:sldId id="335" r:id="rId42"/>
    <p:sldId id="333" r:id="rId43"/>
    <p:sldId id="336" r:id="rId44"/>
    <p:sldId id="323" r:id="rId45"/>
    <p:sldId id="303" r:id="rId46"/>
    <p:sldId id="337" r:id="rId47"/>
  </p:sldIdLst>
  <p:sldSz cx="12192000" cy="6858000"/>
  <p:notesSz cx="6858000" cy="9144000"/>
  <p:embeddedFontLst>
    <p:embeddedFont>
      <p:font typeface="a옛날사진관3" panose="02020600000000000000" pitchFamily="18" charset="-127"/>
      <p:regular r:id="rId49"/>
    </p:embeddedFont>
    <p:embeddedFont>
      <p:font typeface="배달의민족 주아" panose="02020603020101020101" pitchFamily="18" charset="-127"/>
      <p:regular r:id="rId50"/>
    </p:embeddedFont>
    <p:embeddedFont>
      <p:font typeface="배달의민족 한나는 열한살" panose="020B0600000101010101" pitchFamily="50" charset="-127"/>
      <p:regular r:id="rId51"/>
    </p:embeddedFont>
    <p:embeddedFont>
      <p:font typeface="a옛날사진관2" panose="02020600000000000000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a옛날사진관4" panose="02020600000000000000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10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332" userDrawn="1">
          <p15:clr>
            <a:srgbClr val="A4A3A4"/>
          </p15:clr>
        </p15:guide>
        <p15:guide id="6" pos="73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9915"/>
    <a:srgbClr val="535353"/>
    <a:srgbClr val="FFDF7F"/>
    <a:srgbClr val="F79646"/>
    <a:srgbClr val="FFFFFF"/>
    <a:srgbClr val="F6C358"/>
    <a:srgbClr val="404040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74564" autoAdjust="0"/>
  </p:normalViewPr>
  <p:slideViewPr>
    <p:cSldViewPr showGuides="1">
      <p:cViewPr varScale="1">
        <p:scale>
          <a:sx n="53" d="100"/>
          <a:sy n="53" d="100"/>
        </p:scale>
        <p:origin x="1566" y="78"/>
      </p:cViewPr>
      <p:guideLst>
        <p:guide orient="horz" pos="2160"/>
        <p:guide orient="horz" pos="4110"/>
        <p:guide orient="horz" pos="482"/>
        <p:guide pos="3840"/>
        <p:guide pos="332"/>
        <p:guide pos="73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5D2DC-E806-42C7-BA7C-9D3E07792EF0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A4F91-ABB3-4615-85B1-3BF7C7430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3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국민대학교 </a:t>
            </a:r>
            <a:r>
              <a:rPr lang="en-US" altLang="ko-KR" dirty="0"/>
              <a:t>2</a:t>
            </a:r>
            <a:r>
              <a:rPr lang="ko-KR" altLang="en-US" dirty="0"/>
              <a:t>팀 발표를 맡게 된 국민대학교 경영정보 </a:t>
            </a:r>
            <a:r>
              <a:rPr lang="en-US" altLang="ko-KR" dirty="0"/>
              <a:t>12</a:t>
            </a:r>
            <a:r>
              <a:rPr lang="ko-KR" altLang="en-US" dirty="0"/>
              <a:t>학번 </a:t>
            </a:r>
            <a:r>
              <a:rPr lang="ko-KR" altLang="en-US" dirty="0" err="1"/>
              <a:t>나태호입니다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서비스는 </a:t>
            </a:r>
            <a:r>
              <a:rPr lang="en-US" altLang="ko-KR" dirty="0"/>
              <a:t>‘</a:t>
            </a:r>
            <a:r>
              <a:rPr lang="ko-KR" altLang="en-US" dirty="0" err="1"/>
              <a:t>푸몰리에</a:t>
            </a:r>
            <a:r>
              <a:rPr lang="en-US" altLang="ko-KR" dirty="0"/>
              <a:t>’ </a:t>
            </a:r>
            <a:r>
              <a:rPr lang="ko-KR" altLang="en-US" dirty="0"/>
              <a:t>라고 짓게 되었는데요</a:t>
            </a:r>
            <a:r>
              <a:rPr lang="en-US" altLang="ko-KR" dirty="0"/>
              <a:t>. </a:t>
            </a:r>
            <a:r>
              <a:rPr lang="ko-KR" altLang="en-US" dirty="0"/>
              <a:t>다양한 와인을 추천해주는 </a:t>
            </a:r>
            <a:r>
              <a:rPr lang="ko-KR" altLang="en-US" dirty="0" err="1"/>
              <a:t>소몰리에처럼</a:t>
            </a:r>
            <a:r>
              <a:rPr lang="en-US" altLang="ko-KR" dirty="0"/>
              <a:t>, </a:t>
            </a:r>
            <a:r>
              <a:rPr lang="ko-KR" altLang="en-US" dirty="0"/>
              <a:t>저희는 사용자들에게 다양한 음식들을 </a:t>
            </a:r>
            <a:r>
              <a:rPr lang="ko-KR" altLang="en-US" dirty="0" err="1"/>
              <a:t>추천해주기</a:t>
            </a:r>
            <a:r>
              <a:rPr lang="ko-KR" altLang="en-US" dirty="0"/>
              <a:t> 때문에 </a:t>
            </a:r>
            <a:r>
              <a:rPr lang="en-US" altLang="ko-KR" dirty="0"/>
              <a:t>‘</a:t>
            </a:r>
            <a:r>
              <a:rPr lang="ko-KR" altLang="en-US" dirty="0" err="1"/>
              <a:t>푸몰리에</a:t>
            </a:r>
            <a:r>
              <a:rPr lang="en-US" altLang="ko-KR" dirty="0"/>
              <a:t>’</a:t>
            </a:r>
            <a:r>
              <a:rPr lang="ko-KR" altLang="en-US" dirty="0"/>
              <a:t>라는 이름을 짓게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3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분석 방법에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군집분석은 대표적인 비지도학습법 중 하나로 해당하는 레코드가 어떤 군집에 속하여 있을지를 </a:t>
            </a:r>
            <a:r>
              <a:rPr lang="ko-KR" altLang="en-US" dirty="0" err="1"/>
              <a:t>알아보고싶을</a:t>
            </a:r>
            <a:r>
              <a:rPr lang="ko-KR" altLang="en-US" dirty="0"/>
              <a:t> 때 사용하는 분석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좌측의 데이터의 분포를 보면 </a:t>
            </a:r>
            <a:r>
              <a:rPr lang="en-US" altLang="ko-KR" dirty="0"/>
              <a:t>2</a:t>
            </a:r>
            <a:r>
              <a:rPr lang="ko-KR" altLang="en-US" dirty="0"/>
              <a:t>가지의 군집으로 나눌 수 있다는 것을 직관적으로 알 수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하지만 이렇게 완벽하게 나누어진 데이터는 거의 존재하지 않는다고 보시면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오른쪽에 움직이는 그래프를 보시면 산재되어 있는 데이터들이 일정한 기준에 의해 움직이며 군집을 찾아가는 것을 보실 수 있는데요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군집분석은 바로 이렇게 다양한 데이터들이 어떤 군집에 속할지를 분석해주는 방법을 말합니다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군집을 몇 개로 나누는 것이 </a:t>
            </a:r>
            <a:r>
              <a:rPr lang="ko-KR" altLang="en-US" dirty="0" err="1"/>
              <a:t>효율적인것인가</a:t>
            </a:r>
            <a:r>
              <a:rPr lang="en-US" altLang="ko-KR" dirty="0"/>
              <a:t>? </a:t>
            </a:r>
            <a:r>
              <a:rPr lang="ko-KR" altLang="en-US" dirty="0"/>
              <a:t>라는 질문을 하실 수 있겠는데요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무작위로 다양한 군집의 수를 넣어 수차례 분석하는 방법이 있지만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dirty="0"/>
              <a:t>저희는 효율적인 군집의 수를 설정하기 위해 </a:t>
            </a:r>
            <a:r>
              <a:rPr lang="ko-KR" altLang="en-US" dirty="0" err="1"/>
              <a:t>평균이동</a:t>
            </a:r>
            <a:r>
              <a:rPr lang="ko-KR" altLang="en-US" dirty="0"/>
              <a:t> 알고리즘을 실행하여 최적의 수를 알아낸 후</a:t>
            </a:r>
            <a:r>
              <a:rPr lang="en-US" altLang="ko-KR" dirty="0"/>
              <a:t>, </a:t>
            </a:r>
            <a:r>
              <a:rPr lang="ko-KR" altLang="en-US" dirty="0"/>
              <a:t>군집분석 방법 중 하나인 </a:t>
            </a:r>
            <a:r>
              <a:rPr lang="en-US" altLang="ko-KR" dirty="0"/>
              <a:t>K-means</a:t>
            </a:r>
            <a:r>
              <a:rPr lang="ko-KR" altLang="en-US" dirty="0"/>
              <a:t>분석을 통해 </a:t>
            </a:r>
            <a:r>
              <a:rPr lang="en-US" altLang="ko-KR" dirty="0"/>
              <a:t>500</a:t>
            </a:r>
            <a:r>
              <a:rPr lang="ko-KR" altLang="en-US" dirty="0"/>
              <a:t>개의 레코드를 </a:t>
            </a:r>
            <a:r>
              <a:rPr lang="en-US" altLang="ko-KR" dirty="0"/>
              <a:t>14</a:t>
            </a:r>
            <a:r>
              <a:rPr lang="ko-KR" altLang="en-US" dirty="0"/>
              <a:t>개의 군집으로 나누어주었습니다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자세한것은</a:t>
            </a:r>
            <a:r>
              <a:rPr lang="ko-KR" altLang="en-US" dirty="0"/>
              <a:t> 다음 페이지의 코드를 보며 설명해드리도록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2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ko-KR" dirty="0" err="1"/>
              <a:t>sklearn.cluster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dirty="0" err="1"/>
              <a:t>MeanShift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dirty="0" err="1"/>
              <a:t>estimate_bandwidth</a:t>
            </a:r>
            <a:r>
              <a:rPr lang="en-US" altLang="ko-KR" dirty="0"/>
              <a:t>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평균 알고리즘 코드입니다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평균이동</a:t>
            </a:r>
            <a:r>
              <a:rPr lang="ko-KR" altLang="en-US" dirty="0"/>
              <a:t> 알고리즘은 각 점들이 가장 밀도가 높은 중심점으로 이동하도록 하여 최적의 군집의 수를 찾는 방법인데요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3</a:t>
            </a:r>
            <a:r>
              <a:rPr lang="ko-KR" altLang="en-US" dirty="0"/>
              <a:t>번째는 모델을 학습하고 군집의 개수를 구하는 코드이고 가장 중요한 코드는 </a:t>
            </a:r>
            <a:r>
              <a:rPr lang="en-US" altLang="ko-KR" dirty="0"/>
              <a:t>1</a:t>
            </a:r>
            <a:r>
              <a:rPr lang="ko-KR" altLang="en-US" dirty="0"/>
              <a:t>번째 문단에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대역폭을 설정하는 부분인데요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quantile</a:t>
            </a:r>
            <a:r>
              <a:rPr lang="ko-KR" altLang="en-US" dirty="0"/>
              <a:t>값을 너무</a:t>
            </a:r>
            <a:r>
              <a:rPr lang="ko-KR" altLang="en-US" baseline="0" dirty="0"/>
              <a:t> 적게 설정하면 군집의 수가 너무 많아지고 너무 크게 설정하면 서로 구분돼야 할 군집이 합쳐지기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저희는 </a:t>
            </a:r>
            <a:r>
              <a:rPr lang="en-US" altLang="ko-KR" baseline="0" dirty="0"/>
              <a:t>500</a:t>
            </a:r>
            <a:r>
              <a:rPr lang="ko-KR" altLang="en-US" baseline="0" dirty="0"/>
              <a:t>개 레코드 대비 군집의 수가 너무 많아지거나 너무 적어지지 않는 </a:t>
            </a:r>
            <a:r>
              <a:rPr lang="en-US" altLang="ko-KR" baseline="0" dirty="0"/>
              <a:t>14</a:t>
            </a:r>
            <a:r>
              <a:rPr lang="ko-KR" altLang="en-US" baseline="0" dirty="0"/>
              <a:t>개를 </a:t>
            </a:r>
            <a:r>
              <a:rPr lang="ko-KR" altLang="en-US" baseline="0" dirty="0" err="1"/>
              <a:t>최적값으로</a:t>
            </a:r>
            <a:r>
              <a:rPr lang="ko-KR" altLang="en-US" baseline="0" dirty="0"/>
              <a:t> 산출하여 이를 분석에 이용하였습니다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4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ko-KR" dirty="0" err="1"/>
              <a:t>sklearn.cluster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dirty="0" err="1"/>
              <a:t>Kmeans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# Create </a:t>
            </a:r>
            <a:r>
              <a:rPr lang="en-US" altLang="ko-KR" sz="1200" b="1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KMeans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object / </a:t>
            </a:r>
            <a:r>
              <a:rPr lang="en-US" altLang="ko-KR" sz="1200" b="1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init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매개변수는 군집의 초기 중심점을 선택하기 위한 초기화 방법을 지정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무작위로 정하지 않고 효과적으로 지정하기 위해 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k-means++</a:t>
            </a:r>
            <a:r>
              <a:rPr lang="ko-KR" altLang="en-US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를 사용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# </a:t>
            </a:r>
            <a:r>
              <a:rPr lang="en-US" altLang="ko-KR" sz="1200" b="1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n_cluster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매개변수는 군집의 수 지정 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/ </a:t>
            </a:r>
            <a:r>
              <a:rPr lang="en-US" altLang="ko-KR" sz="1200" b="1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n_init</a:t>
            </a:r>
            <a:r>
              <a:rPr lang="en-US" altLang="ko-KR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매개변수는 최적의 결과를 도출할 때 까지 알고리즘을 반복할 횟수를 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 협업 필터링을 실행 할 때 필요한 데이터에 대해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협업 필터링은 자신이 먹은 음식과 다른 사람이 먹은 음식을 비교해 비슷한 취향의 사람들이 맛있게 먹었던 음식을 추천해주는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여기에서는 분석을 위해 소비자들이 선택한 음식들과 그에 따른 평점 데이터가 필요했는데</a:t>
            </a:r>
            <a:r>
              <a:rPr lang="en-US" altLang="ko-KR" dirty="0"/>
              <a:t>, </a:t>
            </a:r>
            <a:r>
              <a:rPr lang="ko-KR" altLang="en-US" dirty="0"/>
              <a:t>이것도 역시 온라인상에서는 구할 방법이 없어 앞서 말씀드린 음식들 중 저희 팀이 임의로 선택</a:t>
            </a:r>
            <a:r>
              <a:rPr lang="en-US" altLang="ko-KR" dirty="0"/>
              <a:t>, </a:t>
            </a:r>
            <a:r>
              <a:rPr lang="ko-KR" altLang="en-US" dirty="0"/>
              <a:t>평점을 매겨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여개의 데이터를 두고 분석을 실시했습니다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그림을 통해 좀 더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있는 여자분이 </a:t>
            </a:r>
            <a:r>
              <a:rPr lang="ko-KR" altLang="en-US" dirty="0" err="1"/>
              <a:t>컵피자에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점을 주고 남자가 </a:t>
            </a:r>
            <a:r>
              <a:rPr lang="en-US" altLang="ko-KR" dirty="0"/>
              <a:t>3</a:t>
            </a:r>
            <a:r>
              <a:rPr lang="ko-KR" altLang="en-US" dirty="0"/>
              <a:t>점을 주었습니다</a:t>
            </a:r>
            <a:r>
              <a:rPr lang="en-US" altLang="ko-KR" dirty="0"/>
              <a:t>. </a:t>
            </a:r>
            <a:r>
              <a:rPr lang="ko-KR" altLang="en-US" dirty="0"/>
              <a:t>이와 같이 같은 제품을 비슷하게 평가한 경우가 많을 경우</a:t>
            </a:r>
            <a:r>
              <a:rPr lang="en-US" altLang="ko-KR" dirty="0"/>
              <a:t>, </a:t>
            </a:r>
            <a:r>
              <a:rPr lang="ko-KR" altLang="en-US" dirty="0"/>
              <a:t>이 사람과의 </a:t>
            </a:r>
            <a:r>
              <a:rPr lang="ko-KR" altLang="en-US" dirty="0" err="1"/>
              <a:t>유사도를</a:t>
            </a:r>
            <a:r>
              <a:rPr lang="ko-KR" altLang="en-US" dirty="0"/>
              <a:t> 높다고 판단하여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여자가 높게 평가한 제품은 남자도 높게 평가할 것이다</a:t>
            </a:r>
            <a:r>
              <a:rPr lang="en-US" altLang="ko-KR" dirty="0"/>
              <a:t>. </a:t>
            </a:r>
            <a:r>
              <a:rPr lang="ko-KR" altLang="en-US" dirty="0"/>
              <a:t>라고 예측하여 추천을 해 주는 시스템입니다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피어슨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상관계수를 이용했는데요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식이 굉장히 복잡한데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이런건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몰라도 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다음장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그래프에서 더 쉽게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피어슨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상관계수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(Pearson's correlation coefficient) 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의미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변수 사이의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직선관계의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강도를 나타냄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상관계수의 성질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상관계수의 값은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범위에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 상관이 없으면 상관계수 값은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연구의 성격과 자료의 특성에 따라 다르나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이상이면 상관관계가 존재한다고 평가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 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양수 → 양의 상관계수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변수의 값이 커질수록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작아질수록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변수의 값도 커짐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작아짐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의미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 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음수 → 음의 상관계수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변수의 값이 커질수록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작아질수록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변수의 값도 작아짐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의미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상관분석에는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비모수적인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방법들도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64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명이 음식을 평가 한 것을 기준으로 간단히 그래프로 설명해 드리도록 하겠습니다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그래프를 보시면 돼지바핫도그와 </a:t>
            </a:r>
            <a:r>
              <a:rPr lang="ko-KR" altLang="en-US" dirty="0" err="1"/>
              <a:t>육교자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가지 </a:t>
            </a:r>
            <a:r>
              <a:rPr lang="ko-KR" altLang="en-US" dirty="0"/>
              <a:t>음식에 대해 세 사람이 평가 한 것입니다</a:t>
            </a:r>
            <a:r>
              <a:rPr lang="en-US" altLang="ko-KR" dirty="0"/>
              <a:t>.</a:t>
            </a:r>
            <a:r>
              <a:rPr lang="en-US" altLang="ko-KR" baseline="0" dirty="0"/>
              <a:t> X</a:t>
            </a:r>
            <a:r>
              <a:rPr lang="ko-KR" altLang="en-US" baseline="0" dirty="0"/>
              <a:t>축은 </a:t>
            </a:r>
            <a:r>
              <a:rPr lang="ko-KR" altLang="en-US" baseline="0" dirty="0" err="1"/>
              <a:t>육교자에</a:t>
            </a:r>
            <a:r>
              <a:rPr lang="ko-KR" altLang="en-US" baseline="0" dirty="0"/>
              <a:t> 대한 각 사람의 평점</a:t>
            </a:r>
            <a:r>
              <a:rPr lang="en-US" altLang="ko-KR" baseline="0" dirty="0"/>
              <a:t>, Y</a:t>
            </a:r>
            <a:r>
              <a:rPr lang="ko-KR" altLang="en-US" baseline="0" dirty="0"/>
              <a:t>축은 </a:t>
            </a:r>
            <a:r>
              <a:rPr lang="ko-KR" altLang="en-US" baseline="0" dirty="0" err="1"/>
              <a:t>돼지바핫도그에대한</a:t>
            </a:r>
            <a:r>
              <a:rPr lang="ko-KR" altLang="en-US" baseline="0" dirty="0"/>
              <a:t> 각 사람의 평점입니다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음식의 개수가 하나 더 많아지면 </a:t>
            </a:r>
            <a:r>
              <a:rPr lang="en-US" altLang="ko-KR" baseline="0" dirty="0"/>
              <a:t>3</a:t>
            </a:r>
            <a:r>
              <a:rPr lang="ko-KR" altLang="en-US" baseline="0" dirty="0"/>
              <a:t>차원이 되면서 </a:t>
            </a:r>
            <a:r>
              <a:rPr lang="en-US" altLang="ko-KR" baseline="0" dirty="0"/>
              <a:t>2</a:t>
            </a:r>
            <a:r>
              <a:rPr lang="ko-KR" altLang="en-US" baseline="0" dirty="0"/>
              <a:t>차원의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개의 점이 </a:t>
            </a:r>
            <a:r>
              <a:rPr lang="en-US" altLang="ko-KR" baseline="0" dirty="0"/>
              <a:t>3</a:t>
            </a:r>
            <a:r>
              <a:rPr lang="ko-KR" altLang="en-US" baseline="0" dirty="0"/>
              <a:t>차원의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이승미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김지현씨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개의 점으로 표현 될 수 있겠죠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음식이 계속 많아지면서 </a:t>
            </a:r>
            <a:r>
              <a:rPr lang="en-US" altLang="ko-KR" baseline="0" dirty="0"/>
              <a:t>n</a:t>
            </a:r>
            <a:r>
              <a:rPr lang="ko-KR" altLang="en-US" baseline="0" dirty="0"/>
              <a:t>개가 되면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차원이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</a:t>
            </a:r>
            <a:r>
              <a:rPr lang="en-US" altLang="ko-KR" baseline="0" dirty="0"/>
              <a:t>n </a:t>
            </a:r>
            <a:r>
              <a:rPr lang="ko-KR" altLang="en-US" baseline="0" dirty="0"/>
              <a:t>차원 위에서의 </a:t>
            </a:r>
            <a:r>
              <a:rPr lang="ko-KR" altLang="en-US" baseline="0" dirty="0" err="1"/>
              <a:t>이승미씨와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구동섭씨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정산씨</a:t>
            </a:r>
            <a:r>
              <a:rPr lang="ko-KR" altLang="en-US" baseline="0" dirty="0"/>
              <a:t> 이 사이의 거리를 구합니다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거리들을 정규화 하여 </a:t>
            </a:r>
            <a:r>
              <a:rPr lang="en-US" altLang="ko-KR" baseline="0" dirty="0"/>
              <a:t>-1 </a:t>
            </a:r>
            <a:r>
              <a:rPr lang="ko-KR" altLang="en-US" baseline="0" dirty="0"/>
              <a:t>부터 </a:t>
            </a:r>
            <a:r>
              <a:rPr lang="en-US" altLang="ko-KR" baseline="0" dirty="0"/>
              <a:t>1 </a:t>
            </a:r>
            <a:r>
              <a:rPr lang="ko-KR" altLang="en-US" baseline="0" dirty="0"/>
              <a:t>까지의 값으로 나타낸 것이 바로 </a:t>
            </a:r>
            <a:r>
              <a:rPr lang="ko-KR" altLang="en-US" baseline="0" dirty="0" err="1"/>
              <a:t>피어슨</a:t>
            </a:r>
            <a:r>
              <a:rPr lang="ko-KR" altLang="en-US" baseline="0" dirty="0"/>
              <a:t> 상관계수라고 보시면 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5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그럼 이렇게 구한 </a:t>
            </a:r>
            <a:r>
              <a:rPr lang="ko-KR" altLang="en-US" dirty="0" err="1"/>
              <a:t>유사도를</a:t>
            </a:r>
            <a:r>
              <a:rPr lang="ko-KR" altLang="en-US" dirty="0"/>
              <a:t> 바탕으로 </a:t>
            </a:r>
            <a:r>
              <a:rPr lang="ko-KR" altLang="en-US" dirty="0" err="1"/>
              <a:t>추측평점과</a:t>
            </a:r>
            <a:r>
              <a:rPr lang="ko-KR" altLang="en-US" dirty="0"/>
              <a:t> </a:t>
            </a:r>
            <a:r>
              <a:rPr lang="ko-KR" altLang="en-US" dirty="0" err="1"/>
              <a:t>예상평점을</a:t>
            </a:r>
            <a:r>
              <a:rPr lang="ko-KR" altLang="en-US" dirty="0"/>
              <a:t> 구할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추측평점이란 방금 구한 유사도 </a:t>
            </a:r>
            <a:r>
              <a:rPr lang="en-US" altLang="ko-KR" dirty="0"/>
              <a:t>* </a:t>
            </a:r>
            <a:r>
              <a:rPr lang="ko-KR" altLang="en-US" dirty="0"/>
              <a:t>제가 안 본 </a:t>
            </a:r>
            <a:r>
              <a:rPr lang="ko-KR" altLang="en-US" dirty="0" err="1"/>
              <a:t>영화중</a:t>
            </a:r>
            <a:r>
              <a:rPr lang="ko-KR" altLang="en-US" dirty="0"/>
              <a:t> 해당 유사도관계를 가지고 있는 사람이 본</a:t>
            </a:r>
            <a:r>
              <a:rPr lang="ko-KR" altLang="en-US" baseline="0" dirty="0"/>
              <a:t> 영화의 평점 을 곱하여 저와 이 사람에 대해 </a:t>
            </a:r>
            <a:r>
              <a:rPr lang="ko-KR" altLang="en-US" baseline="0" dirty="0" err="1"/>
              <a:t>추측평점을</a:t>
            </a:r>
            <a:r>
              <a:rPr lang="ko-KR" altLang="en-US" baseline="0" dirty="0"/>
              <a:t> 구합니다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개인 바이 개인으로 구한 </a:t>
            </a:r>
            <a:r>
              <a:rPr lang="ko-KR" altLang="en-US" baseline="0" dirty="0" err="1"/>
              <a:t>추측평점을</a:t>
            </a:r>
            <a:r>
              <a:rPr lang="ko-KR" altLang="en-US" baseline="0" dirty="0"/>
              <a:t> 모두 더한 후 각각의 유사도 총합을 나누면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총 데이터를 이용하여 자신이 음식에 대해 </a:t>
            </a:r>
            <a:r>
              <a:rPr lang="ko-KR" altLang="en-US" baseline="0" dirty="0" err="1"/>
              <a:t>어느정도의</a:t>
            </a:r>
            <a:r>
              <a:rPr lang="ko-KR" altLang="en-US" baseline="0" dirty="0"/>
              <a:t> 평점을 내릴 것인지 예상 평점을 구할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64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이름</a:t>
            </a:r>
            <a:r>
              <a:rPr lang="en-US" altLang="ko-KR" dirty="0"/>
              <a:t>(</a:t>
            </a:r>
            <a:r>
              <a:rPr lang="ko-KR" altLang="en-US" dirty="0"/>
              <a:t>이승미</a:t>
            </a:r>
            <a:r>
              <a:rPr lang="en-US" altLang="ko-KR" dirty="0"/>
              <a:t>)</a:t>
            </a:r>
            <a:r>
              <a:rPr lang="ko-KR" altLang="en-US" dirty="0"/>
              <a:t> 입력했을 때 나오는 결과값으로 추천 음식과 예상 평점을 내림차순으로 보여준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7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전체적인 흐름을 설명해주는 개요를 시작으로 저희의 </a:t>
            </a:r>
            <a:r>
              <a:rPr lang="en-US" altLang="ko-KR" dirty="0"/>
              <a:t>3</a:t>
            </a:r>
            <a:r>
              <a:rPr lang="ko-KR" altLang="en-US" dirty="0"/>
              <a:t>가지 주 서비스인 </a:t>
            </a:r>
            <a:r>
              <a:rPr lang="en-US" altLang="ko-KR" dirty="0"/>
              <a:t>HMR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냉장고를 부탁해</a:t>
            </a:r>
            <a:r>
              <a:rPr lang="en-US" altLang="ko-KR" dirty="0"/>
              <a:t>, </a:t>
            </a:r>
            <a:r>
              <a:rPr lang="ko-KR" altLang="en-US" dirty="0" err="1"/>
              <a:t>저녁식샤를</a:t>
            </a:r>
            <a:r>
              <a:rPr lang="ko-KR" altLang="en-US" dirty="0"/>
              <a:t> 합시다 이 </a:t>
            </a:r>
            <a:r>
              <a:rPr lang="en-US" altLang="ko-KR" dirty="0"/>
              <a:t>3</a:t>
            </a:r>
            <a:r>
              <a:rPr lang="ko-KR" altLang="en-US" dirty="0"/>
              <a:t>가지를 자세하게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66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첫번째 그림 설명</a:t>
            </a:r>
            <a:r>
              <a:rPr lang="en-US" altLang="ko-KR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수천개에 달하는 </a:t>
            </a:r>
            <a:r>
              <a:rPr lang="en-US" altLang="ko-KR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HMR</a:t>
            </a: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및 식사대용 식품에서 자신의 선호도에 맞는 제품 구입 가능</a:t>
            </a:r>
            <a:endParaRPr lang="en-US" altLang="ko-KR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-&gt; </a:t>
            </a: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시행착오 및 비용 절감 </a:t>
            </a:r>
            <a:endParaRPr lang="en-US" altLang="ko-KR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두번째 그림 설명 </a:t>
            </a:r>
            <a:r>
              <a:rPr lang="en-US" altLang="ko-KR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유저들의 선호도 데이터 분석을 통해 더욱 정확한 타겟팅 가능</a:t>
            </a:r>
            <a:endParaRPr lang="en-US" altLang="ko-KR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좋아하는 음식과 비슷한 음식들을 예상 평점과 함께 제공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err="1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배민찬의</a:t>
            </a: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경우</a:t>
            </a:r>
            <a:r>
              <a:rPr lang="en-US" altLang="ko-KR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바로 구매로 이어지도록 유도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마트</a:t>
            </a:r>
            <a:r>
              <a:rPr lang="en-US" altLang="ko-KR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편의점 등 오프라인의 경우 상품 진열</a:t>
            </a:r>
            <a:r>
              <a:rPr lang="en-US" altLang="ko-KR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200" b="1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프로모션 등에 활용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12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248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냉장고를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부탁해의</a:t>
            </a:r>
            <a:r>
              <a:rPr lang="ko-KR" altLang="en-US" baseline="0" dirty="0"/>
              <a:t> 개념은 아주 </a:t>
            </a:r>
            <a:r>
              <a:rPr lang="ko-KR" altLang="en-US" baseline="0" dirty="0" err="1"/>
              <a:t>간단한데요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냉장고에 쌓여있는 재료들을 효율적으로 사용하기 위해 사용자가 데이터베이스에 재료를 등록하고 현재 가지고있는 재료들로 어떤 음식을 만들 수 있는지 레시피를 제공 해 주는 프로그램입니다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3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 이름 및 재료 등의 정보는 네이버레시피에서 약 </a:t>
            </a:r>
            <a:r>
              <a:rPr lang="en-US" altLang="ko-KR" dirty="0"/>
              <a:t>1</a:t>
            </a:r>
            <a:r>
              <a:rPr lang="ko-KR" altLang="en-US" dirty="0"/>
              <a:t>천개의 데이터를 크롤링했습니다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</a:t>
            </a:r>
            <a:r>
              <a:rPr lang="ko-KR" altLang="en-US" dirty="0" err="1"/>
              <a:t>전처리를</a:t>
            </a:r>
            <a:r>
              <a:rPr lang="ko-KR" altLang="en-US" dirty="0"/>
              <a:t> 통해 주재료와 </a:t>
            </a:r>
            <a:r>
              <a:rPr lang="ko-KR" altLang="en-US" dirty="0" err="1"/>
              <a:t>부재료로</a:t>
            </a:r>
            <a:r>
              <a:rPr lang="ko-KR" altLang="en-US" dirty="0"/>
              <a:t> 나누고 각 </a:t>
            </a:r>
            <a:r>
              <a:rPr lang="ko-KR" altLang="en-US" dirty="0" err="1"/>
              <a:t>부재료의</a:t>
            </a:r>
            <a:r>
              <a:rPr lang="ko-KR" altLang="en-US" dirty="0"/>
              <a:t> 이름을 통일해주는 전처리 과정을 거쳤습니다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70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전처리가</a:t>
            </a:r>
            <a:r>
              <a:rPr lang="ko-KR" altLang="en-US" dirty="0"/>
              <a:t> 완료된 데이터를 김지현이라는 사용자가 등록한 냉장고 데이터와 </a:t>
            </a:r>
            <a:r>
              <a:rPr lang="ko-KR" altLang="en-US" dirty="0" err="1"/>
              <a:t>협업필터링</a:t>
            </a:r>
            <a:r>
              <a:rPr lang="ko-KR" altLang="en-US" dirty="0"/>
              <a:t> 분석방법을 거쳐 </a:t>
            </a:r>
            <a:r>
              <a:rPr lang="ko-KR" altLang="en-US" dirty="0" err="1"/>
              <a:t>유사도를</a:t>
            </a:r>
            <a:r>
              <a:rPr lang="ko-KR" altLang="en-US" dirty="0"/>
              <a:t> 측정하여 가장 가까운 음식을 추천해줍니다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ko-KR" altLang="en-US" dirty="0" err="1"/>
              <a:t>가중치라는</a:t>
            </a:r>
            <a:r>
              <a:rPr lang="ko-KR" altLang="en-US" dirty="0"/>
              <a:t> 요소가 추가로 들어갔는데요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주재료인 경우 거리에 더 영향을 미칠 수 있도록 가중치를 부여하여 중요도를 높이는 방식을 사용했습니다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04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유클라디안</a:t>
            </a:r>
            <a:r>
              <a:rPr lang="ko-KR" altLang="en-US" dirty="0"/>
              <a:t> 거리공식을 가지고 가장 유사도가 높은 요리를 추천해주면 남은 재료들과 요리에 필요한 재료들을 매칭해준다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아까 말씀드린 </a:t>
            </a:r>
            <a:r>
              <a:rPr lang="ko-KR" altLang="en-US" dirty="0" err="1"/>
              <a:t>유클라디안</a:t>
            </a:r>
            <a:r>
              <a:rPr lang="ko-KR" altLang="en-US" baseline="0" dirty="0"/>
              <a:t> 거리를 통해 </a:t>
            </a:r>
            <a:r>
              <a:rPr lang="ko-KR" altLang="en-US" baseline="0" dirty="0" err="1"/>
              <a:t>유사도를</a:t>
            </a:r>
            <a:r>
              <a:rPr lang="ko-KR" altLang="en-US" baseline="0" dirty="0"/>
              <a:t> 결정했는데요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유클라디안</a:t>
            </a:r>
            <a:r>
              <a:rPr lang="ko-KR" altLang="en-US" baseline="0" dirty="0"/>
              <a:t> 거리는 정규화 과정을 거치지 않기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가중치를 부여하는데 더 용이했기 때문입니다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226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</a:t>
            </a:r>
            <a:r>
              <a:rPr lang="ko-KR" altLang="en-US" baseline="0" dirty="0"/>
              <a:t> 코드로 분석 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유사도가</a:t>
            </a:r>
            <a:r>
              <a:rPr lang="ko-KR" altLang="en-US" baseline="0" dirty="0"/>
              <a:t> 높은 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즉 가지고 있는 재료 상 가장 매치가 잘 되는 음식 순으로 리스트를 산출해 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7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서비스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냉장고 재료에 따라 좌측과 같이 추천 목록을 보여주고 선택했을 시 네이버 레시피 요리법으로 연결해주는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44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냉장고의 재료들을 모두 입력하고 장을 볼 때 마다 모든 음식을 직접 입력해야 하는 번거로움이 있었습니다</a:t>
            </a:r>
            <a:r>
              <a:rPr lang="en-US" altLang="ko-KR" dirty="0"/>
              <a:t>.</a:t>
            </a:r>
            <a:r>
              <a:rPr lang="ko-KR" altLang="en-US" baseline="0" dirty="0"/>
              <a:t> 하지만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IoT</a:t>
            </a:r>
            <a:r>
              <a:rPr lang="ko-KR" altLang="en-US" baseline="0" dirty="0"/>
              <a:t>등 기술이 발전하며 냉장고에 어떤 음식을 넣었는지 뿐 아니라 재료의 유통기한까지 함께 관리해주는 등 다양한 기능을 가진 냉장고가 계속 출시되고있습니다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더욱 다양한 데이터를 활용 할 수 있게 될 수록 다양한 목적에 맞는 식단을 추천해 줄 수 있도록 발전할 수 있을 것이라고 예상하고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05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08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저녁 </a:t>
            </a:r>
            <a:r>
              <a:rPr lang="ko-KR" altLang="en-US" b="1" dirty="0" err="1"/>
              <a:t>식샤를</a:t>
            </a:r>
            <a:r>
              <a:rPr lang="ko-KR" altLang="en-US" b="1" dirty="0"/>
              <a:t> </a:t>
            </a:r>
            <a:r>
              <a:rPr lang="ko-KR" altLang="en-US" b="1" dirty="0" err="1"/>
              <a:t>합시다는</a:t>
            </a:r>
            <a:r>
              <a:rPr lang="ko-KR" altLang="en-US" b="1" dirty="0"/>
              <a:t> 먼저 </a:t>
            </a:r>
            <a:r>
              <a:rPr lang="en-US" altLang="ko-KR" b="1" dirty="0"/>
              <a:t>‘</a:t>
            </a:r>
            <a:r>
              <a:rPr lang="ko-KR" altLang="en-US" b="1" dirty="0"/>
              <a:t>냉장고를 부탁해</a:t>
            </a:r>
            <a:r>
              <a:rPr lang="en-US" altLang="ko-KR" b="1" dirty="0"/>
              <a:t>’</a:t>
            </a:r>
            <a:r>
              <a:rPr lang="ko-KR" altLang="en-US" b="1" baseline="0" dirty="0"/>
              <a:t>에서 썼던 데이터 셋을 기본 데이터로 씁니다</a:t>
            </a:r>
            <a:r>
              <a:rPr lang="en-US" altLang="ko-KR" b="1" baseline="0" dirty="0"/>
              <a:t>. </a:t>
            </a:r>
            <a:r>
              <a:rPr lang="ko-KR" altLang="en-US" b="1" baseline="0" dirty="0"/>
              <a:t>먼저 </a:t>
            </a:r>
            <a:r>
              <a:rPr lang="ko-KR" altLang="en-US" b="1" baseline="0" dirty="0" err="1"/>
              <a:t>말씀드렸던</a:t>
            </a:r>
            <a:r>
              <a:rPr lang="ko-KR" altLang="en-US" b="1" baseline="0" dirty="0"/>
              <a:t> 것이 재료 기반이라고 한다면 이것은 건강에 기반한 식단 추천이라고 볼 수 있습니다</a:t>
            </a:r>
            <a:r>
              <a:rPr lang="en-US" altLang="ko-KR" b="1" baseline="0" dirty="0"/>
              <a:t>.</a:t>
            </a:r>
          </a:p>
          <a:p>
            <a:endParaRPr lang="en-US" altLang="ko-KR" b="1" baseline="0" dirty="0"/>
          </a:p>
          <a:p>
            <a:r>
              <a:rPr lang="ko-KR" altLang="en-US" b="1" baseline="0" dirty="0"/>
              <a:t>기존 있던 데이터셋에서 영양소를 추가해서 가져온 다음 건강상태에 따른 재료들을 텍스트로 매칭시켜 사용자의 상태에 따른 식단을 추천해줍니다</a:t>
            </a:r>
            <a:r>
              <a:rPr lang="en-US" altLang="ko-KR" b="1" baseline="0" dirty="0"/>
              <a:t>.</a:t>
            </a:r>
          </a:p>
          <a:p>
            <a:endParaRPr lang="en-US" altLang="ko-KR" b="1" baseline="0" dirty="0"/>
          </a:p>
          <a:p>
            <a:r>
              <a:rPr lang="ko-KR" altLang="en-US" b="1" baseline="0" dirty="0"/>
              <a:t>식단은 면류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밥 둘 중 하나를 </a:t>
            </a:r>
            <a:r>
              <a:rPr lang="ko-KR" altLang="en-US" b="1" baseline="0" dirty="0" err="1"/>
              <a:t>랜덤하게</a:t>
            </a:r>
            <a:r>
              <a:rPr lang="ko-KR" altLang="en-US" b="1" baseline="0" dirty="0"/>
              <a:t> 추천해줍니다</a:t>
            </a:r>
            <a:r>
              <a:rPr lang="en-US" altLang="ko-KR" b="1" baseline="0" dirty="0"/>
              <a:t>.</a:t>
            </a:r>
          </a:p>
          <a:p>
            <a:endParaRPr lang="en-US" altLang="ko-KR" b="1" baseline="0" dirty="0"/>
          </a:p>
          <a:p>
            <a:r>
              <a:rPr lang="ko-KR" altLang="en-US" b="1" baseline="0" dirty="0"/>
              <a:t>여기에 필터를 통해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다이어트 등의 목적을 추가하면 좀 더 다양한 식단을 </a:t>
            </a:r>
            <a:r>
              <a:rPr lang="ko-KR" altLang="en-US" b="1" baseline="0" dirty="0" err="1"/>
              <a:t>추천해줄수있습니다</a:t>
            </a:r>
            <a:r>
              <a:rPr lang="en-US" altLang="ko-KR" b="1" baseline="0" dirty="0"/>
              <a:t>.</a:t>
            </a:r>
          </a:p>
          <a:p>
            <a:endParaRPr lang="en-US" altLang="ko-KR" b="1" baseline="0" dirty="0"/>
          </a:p>
          <a:p>
            <a:r>
              <a:rPr lang="ko-KR" altLang="en-US" b="1" baseline="0" dirty="0"/>
              <a:t>그 후 회귀분석을 통해 </a:t>
            </a:r>
            <a:r>
              <a:rPr lang="ko-KR" altLang="en-US" b="1" baseline="0" dirty="0" err="1"/>
              <a:t>네이버</a:t>
            </a:r>
            <a:r>
              <a:rPr lang="ko-KR" altLang="en-US" b="1" baseline="0" dirty="0"/>
              <a:t> </a:t>
            </a:r>
            <a:r>
              <a:rPr lang="ko-KR" altLang="en-US" b="1" baseline="0" dirty="0" err="1"/>
              <a:t>레시피에</a:t>
            </a:r>
            <a:r>
              <a:rPr lang="ko-KR" altLang="en-US" b="1" baseline="0" dirty="0"/>
              <a:t> 나와있는 요리의 만족도를 구한 후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식단에 포함된 각 요리 만족도의 산술평균을 구한 뒤</a:t>
            </a:r>
            <a:r>
              <a:rPr lang="en-US" altLang="ko-KR" b="1" baseline="0" dirty="0"/>
              <a:t>, </a:t>
            </a:r>
            <a:r>
              <a:rPr lang="ko-KR" altLang="en-US" b="1" baseline="0" dirty="0"/>
              <a:t>식단의 만족도까지 평가하는 것이 </a:t>
            </a:r>
            <a:r>
              <a:rPr lang="en-US" altLang="ko-KR" b="1" baseline="0" dirty="0"/>
              <a:t>‘</a:t>
            </a:r>
            <a:r>
              <a:rPr lang="ko-KR" altLang="en-US" b="1" baseline="0" dirty="0" err="1"/>
              <a:t>식샤를</a:t>
            </a:r>
            <a:r>
              <a:rPr lang="ko-KR" altLang="en-US" b="1" baseline="0" dirty="0"/>
              <a:t> 합시다</a:t>
            </a:r>
            <a:r>
              <a:rPr lang="en-US" altLang="ko-KR" b="1" baseline="0" dirty="0"/>
              <a:t>＇</a:t>
            </a:r>
            <a:r>
              <a:rPr lang="ko-KR" altLang="en-US" b="1" baseline="0" dirty="0"/>
              <a:t>의 최종 결과물입니다</a:t>
            </a:r>
            <a:r>
              <a:rPr lang="en-US" altLang="ko-KR" b="1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3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세상에는 수많은 음식이 있습니다</a:t>
            </a:r>
            <a:r>
              <a:rPr lang="en-US" altLang="ko-KR" dirty="0"/>
              <a:t>. </a:t>
            </a:r>
            <a:r>
              <a:rPr lang="ko-KR" altLang="en-US" dirty="0"/>
              <a:t>국가만 해도 한식</a:t>
            </a:r>
            <a:r>
              <a:rPr lang="en-US" altLang="ko-KR" dirty="0"/>
              <a:t>, </a:t>
            </a:r>
            <a:r>
              <a:rPr lang="ko-KR" altLang="en-US" dirty="0"/>
              <a:t>중식</a:t>
            </a:r>
            <a:r>
              <a:rPr lang="en-US" altLang="ko-KR" dirty="0"/>
              <a:t>, </a:t>
            </a:r>
            <a:r>
              <a:rPr lang="ko-KR" altLang="en-US" dirty="0"/>
              <a:t>양식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동남아식</a:t>
            </a:r>
            <a:r>
              <a:rPr lang="en-US" altLang="ko-KR" dirty="0"/>
              <a:t>, </a:t>
            </a:r>
            <a:r>
              <a:rPr lang="ko-KR" altLang="en-US" dirty="0"/>
              <a:t>등등 수많은 음식들이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한국음식 종류에도 국</a:t>
            </a:r>
            <a:r>
              <a:rPr lang="en-US" altLang="ko-KR" dirty="0"/>
              <a:t>, </a:t>
            </a:r>
            <a:r>
              <a:rPr lang="ko-KR" altLang="en-US" dirty="0"/>
              <a:t>찌개</a:t>
            </a:r>
            <a:r>
              <a:rPr lang="en-US" altLang="ko-KR" dirty="0"/>
              <a:t>, </a:t>
            </a:r>
            <a:r>
              <a:rPr lang="ko-KR" altLang="en-US" dirty="0"/>
              <a:t>볶음</a:t>
            </a:r>
            <a:r>
              <a:rPr lang="en-US" altLang="ko-KR" dirty="0"/>
              <a:t>, </a:t>
            </a:r>
            <a:r>
              <a:rPr lang="ko-KR" altLang="en-US" dirty="0"/>
              <a:t>조림</a:t>
            </a:r>
            <a:r>
              <a:rPr lang="en-US" altLang="ko-KR" dirty="0"/>
              <a:t>, </a:t>
            </a:r>
            <a:r>
              <a:rPr lang="ko-KR" altLang="en-US" dirty="0"/>
              <a:t>무침 등등 수십가지의 종류가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중에서 가장 맛있는 음식을 먹기 위해 다양한 제품들을 </a:t>
            </a:r>
            <a:r>
              <a:rPr lang="ko-KR" altLang="en-US" dirty="0" err="1"/>
              <a:t>먹어보기도</a:t>
            </a:r>
            <a:r>
              <a:rPr lang="ko-KR" altLang="en-US" dirty="0"/>
              <a:t> 하고</a:t>
            </a:r>
            <a:r>
              <a:rPr lang="en-US" altLang="ko-KR" dirty="0"/>
              <a:t>, </a:t>
            </a:r>
            <a:r>
              <a:rPr lang="ko-KR" altLang="en-US" dirty="0"/>
              <a:t>다양한 요리를 시도해보기도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이 과정에서 생기는 시행착오들을 줄이고 비용을 최소화하며 자기에게 가장 맞는 음식을 </a:t>
            </a:r>
            <a:r>
              <a:rPr lang="ko-KR" altLang="en-US" dirty="0" err="1"/>
              <a:t>고를수는</a:t>
            </a:r>
            <a:r>
              <a:rPr lang="ko-KR" altLang="en-US" dirty="0"/>
              <a:t> 없을까요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저희는 이 문제를 음식데이터 분석을 통해 해결해보고자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34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다이어그램을 통해 더욱 자세히 설명해드리도록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전체적인 개요를 한번에 설명할 것이기 때문에 조금 복잡 할 수 있으므로 주의 깊게 들어주시면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데이터셋은</a:t>
            </a:r>
            <a:r>
              <a:rPr lang="ko-KR" altLang="en-US" dirty="0"/>
              <a:t> 크게 네이버레시피</a:t>
            </a:r>
            <a:r>
              <a:rPr lang="en-US" altLang="ko-KR" dirty="0"/>
              <a:t>, </a:t>
            </a:r>
            <a:r>
              <a:rPr lang="ko-KR" altLang="en-US" dirty="0"/>
              <a:t>건강상태재료</a:t>
            </a:r>
            <a:r>
              <a:rPr lang="en-US" altLang="ko-KR" dirty="0"/>
              <a:t>, </a:t>
            </a:r>
            <a:r>
              <a:rPr lang="ko-KR" altLang="en-US" dirty="0" err="1"/>
              <a:t>사용자디비</a:t>
            </a:r>
            <a:r>
              <a:rPr lang="en-US" altLang="ko-KR" dirty="0"/>
              <a:t>(</a:t>
            </a:r>
            <a:r>
              <a:rPr lang="ko-KR" altLang="en-US" dirty="0"/>
              <a:t>뷰어</a:t>
            </a:r>
            <a:r>
              <a:rPr lang="en-US" altLang="ko-KR" dirty="0"/>
              <a:t>), </a:t>
            </a:r>
            <a:r>
              <a:rPr lang="ko-KR" altLang="en-US" dirty="0" err="1"/>
              <a:t>사용자평가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가지가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말씀드린대로</a:t>
            </a:r>
            <a:r>
              <a:rPr lang="ko-KR" altLang="en-US" dirty="0"/>
              <a:t> 네이버레시피에서는</a:t>
            </a:r>
            <a:r>
              <a:rPr lang="ko-KR" altLang="en-US" baseline="0" dirty="0"/>
              <a:t> 영양소를 추가하는데요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정보는 음식의 군집을 나누는 것과 사용자 </a:t>
            </a:r>
            <a:r>
              <a:rPr lang="en-US" altLang="ko-KR" baseline="0" dirty="0"/>
              <a:t>DB</a:t>
            </a:r>
            <a:r>
              <a:rPr lang="ko-KR" altLang="en-US" baseline="0" dirty="0"/>
              <a:t>를 통해 받은 건강 정보에 따라 음식을 추천하는데 쓰입니다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네 그럼 여기서 갑자기 왜 군집이 나오냐</a:t>
            </a:r>
            <a:r>
              <a:rPr lang="en-US" altLang="ko-KR" baseline="0" dirty="0"/>
              <a:t>? </a:t>
            </a:r>
            <a:r>
              <a:rPr lang="ko-KR" altLang="en-US" baseline="0" dirty="0"/>
              <a:t>라고 </a:t>
            </a:r>
            <a:r>
              <a:rPr lang="ko-KR" altLang="en-US" baseline="0" dirty="0" err="1"/>
              <a:t>생각하실수</a:t>
            </a:r>
            <a:r>
              <a:rPr lang="ko-KR" altLang="en-US" baseline="0" dirty="0"/>
              <a:t> 있는데요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이는 </a:t>
            </a:r>
            <a:r>
              <a:rPr lang="ko-KR" altLang="en-US" baseline="0" dirty="0" err="1"/>
              <a:t>다음장에서</a:t>
            </a:r>
            <a:r>
              <a:rPr lang="ko-KR" altLang="en-US" baseline="0" dirty="0"/>
              <a:t> 데이터베이스를 보여드리며 조금 더 자세히 설명해드리도록 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건강상태재료 </a:t>
            </a:r>
            <a:r>
              <a:rPr lang="en-US" altLang="ko-KR" baseline="0" dirty="0"/>
              <a:t>DB</a:t>
            </a:r>
            <a:r>
              <a:rPr lang="ko-KR" altLang="en-US" baseline="0" dirty="0"/>
              <a:t>는 각 건강상태에 따른 효과 있는 재료들로 구성된 </a:t>
            </a:r>
            <a:r>
              <a:rPr lang="ko-KR" altLang="en-US" baseline="0" dirty="0" err="1"/>
              <a:t>디비를</a:t>
            </a:r>
            <a:r>
              <a:rPr lang="ko-KR" altLang="en-US" baseline="0" dirty="0"/>
              <a:t> 말하는데요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두가지 </a:t>
            </a:r>
            <a:r>
              <a:rPr lang="ko-KR" altLang="en-US" baseline="0" dirty="0" err="1"/>
              <a:t>데이터셋을</a:t>
            </a:r>
            <a:r>
              <a:rPr lang="ko-KR" altLang="en-US" baseline="0" dirty="0"/>
              <a:t> 보여드리면 다음과 같습니다</a:t>
            </a:r>
            <a:r>
              <a:rPr lang="en-US" altLang="ko-KR" baseline="0" dirty="0"/>
              <a:t>. (</a:t>
            </a:r>
            <a:r>
              <a:rPr lang="ko-KR" altLang="en-US" baseline="0" dirty="0" err="1"/>
              <a:t>다음장을</a:t>
            </a:r>
            <a:r>
              <a:rPr lang="ko-KR" altLang="en-US" baseline="0" dirty="0"/>
              <a:t> 보여줌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후 사용자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에서 개인의 신상정보를 받아와 권장 칼로리</a:t>
            </a:r>
            <a:r>
              <a:rPr lang="en-US" altLang="ko-KR" baseline="0" dirty="0"/>
              <a:t>,</a:t>
            </a:r>
            <a:r>
              <a:rPr lang="ko-KR" altLang="en-US" baseline="0" dirty="0"/>
              <a:t> 영양소 두개의 적합 수치를 구한 후 자신이 원하는 건강상태를 체크한 데이터를 포함하여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네이버레시피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건강상태재료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가지를 이용하여 </a:t>
            </a:r>
            <a:r>
              <a:rPr lang="ko-KR" altLang="en-US" baseline="0" dirty="0" err="1"/>
              <a:t>적합식단을</a:t>
            </a:r>
            <a:r>
              <a:rPr lang="ko-KR" altLang="en-US" baseline="0" dirty="0"/>
              <a:t> 추천해줍니다</a:t>
            </a:r>
            <a:r>
              <a:rPr lang="en-US" altLang="ko-KR" baseline="0" dirty="0"/>
              <a:t>.(</a:t>
            </a:r>
            <a:r>
              <a:rPr lang="ko-KR" altLang="en-US" baseline="0" dirty="0"/>
              <a:t>다다음장으로 감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여기에서 만족도를 구하기 위해 사용자 평가</a:t>
            </a:r>
            <a:r>
              <a:rPr lang="en-US" altLang="ko-KR" baseline="0" dirty="0"/>
              <a:t>DB</a:t>
            </a:r>
            <a:r>
              <a:rPr lang="ko-KR" altLang="en-US" baseline="0" dirty="0"/>
              <a:t>를 사용하는데요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여기에서는 </a:t>
            </a:r>
            <a:r>
              <a:rPr lang="en-US" altLang="ko-KR" baseline="0" dirty="0"/>
              <a:t>1</a:t>
            </a:r>
            <a:r>
              <a:rPr lang="ko-KR" altLang="en-US" baseline="0" dirty="0"/>
              <a:t>회 </a:t>
            </a:r>
            <a:r>
              <a:rPr lang="ko-KR" altLang="en-US" baseline="0" dirty="0" err="1"/>
              <a:t>제공량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영양소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군집의 대한 사용자의 평점을 가져와서 회귀분석을 실시합니다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다다다음장으로 감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네 이렇게 보여드린 모든 </a:t>
            </a:r>
            <a:r>
              <a:rPr lang="ko-KR" altLang="en-US" baseline="0" dirty="0" err="1"/>
              <a:t>데이터셋과</a:t>
            </a:r>
            <a:r>
              <a:rPr lang="ko-KR" altLang="en-US" baseline="0" dirty="0"/>
              <a:t> 알고리즘과 분석방법을 사용하여 사용자에게 적합한 식단을 추천해주고 그것에 대한 만족도까지 산출해주는 프로그램입니다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90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 이렇게 네이버 레시피는 영양소들을 추가한 형태로</a:t>
            </a:r>
            <a:r>
              <a:rPr lang="en-US" altLang="ko-KR" dirty="0"/>
              <a:t>, </a:t>
            </a:r>
            <a:r>
              <a:rPr lang="ko-KR" altLang="en-US" dirty="0"/>
              <a:t>건강상태 </a:t>
            </a:r>
            <a:r>
              <a:rPr lang="en-US" altLang="ko-KR" dirty="0"/>
              <a:t>DB</a:t>
            </a:r>
            <a:r>
              <a:rPr lang="ko-KR" altLang="en-US" dirty="0"/>
              <a:t>는 질병</a:t>
            </a:r>
            <a:r>
              <a:rPr lang="en-US" altLang="ko-KR" dirty="0"/>
              <a:t>, </a:t>
            </a:r>
            <a:r>
              <a:rPr lang="ko-KR" altLang="en-US" dirty="0"/>
              <a:t>생애주기</a:t>
            </a:r>
            <a:r>
              <a:rPr lang="en-US" altLang="ko-KR" dirty="0"/>
              <a:t>, </a:t>
            </a:r>
            <a:r>
              <a:rPr lang="ko-KR" altLang="en-US" dirty="0"/>
              <a:t>건강의 세부 </a:t>
            </a:r>
            <a:r>
              <a:rPr lang="ko-KR" altLang="en-US" dirty="0" err="1"/>
              <a:t>카데고리에</a:t>
            </a:r>
            <a:r>
              <a:rPr lang="ko-KR" altLang="en-US" dirty="0"/>
              <a:t> 약 </a:t>
            </a:r>
            <a:r>
              <a:rPr lang="en-US" altLang="ko-KR" dirty="0"/>
              <a:t>10~20</a:t>
            </a:r>
            <a:r>
              <a:rPr lang="ko-KR" altLang="en-US" dirty="0"/>
              <a:t>개씩의 재료들이 들어가있습니다</a:t>
            </a:r>
            <a:r>
              <a:rPr lang="en-US" altLang="ko-KR" dirty="0"/>
              <a:t>. (</a:t>
            </a:r>
            <a:r>
              <a:rPr lang="ko-KR" altLang="en-US" dirty="0"/>
              <a:t>전 페이지로 돌아감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61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</a:t>
            </a:r>
            <a:r>
              <a:rPr lang="en-US" altLang="ko-KR" dirty="0" err="1"/>
              <a:t>gui</a:t>
            </a:r>
            <a:r>
              <a:rPr lang="ko-KR" altLang="en-US" dirty="0"/>
              <a:t>상에서 유저가 입력하게 되는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다이어트일 경우 나이</a:t>
            </a:r>
            <a:r>
              <a:rPr lang="en-US" altLang="ko-KR" dirty="0"/>
              <a:t>, </a:t>
            </a:r>
            <a:r>
              <a:rPr lang="ko-KR" altLang="en-US" dirty="0"/>
              <a:t>성별 </a:t>
            </a:r>
            <a:r>
              <a:rPr lang="en-US" altLang="ko-KR" dirty="0" err="1"/>
              <a:t>bmi</a:t>
            </a:r>
            <a:r>
              <a:rPr lang="ko-KR" altLang="en-US" dirty="0"/>
              <a:t>등을 통해 권장 영양소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칼로리를 계산하여 권장 영양소는 지키면서 칼로리는 권장 칼로리의 </a:t>
            </a:r>
            <a:r>
              <a:rPr lang="en-US" altLang="ko-KR" baseline="0" dirty="0"/>
              <a:t>0.8</a:t>
            </a:r>
            <a:r>
              <a:rPr lang="ko-KR" altLang="en-US" baseline="0" dirty="0"/>
              <a:t>배 이하인 식단을 추천해주는 알고리즘을 사용했습니다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47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질병</a:t>
            </a:r>
            <a:r>
              <a:rPr lang="en-US" altLang="ko-KR" dirty="0"/>
              <a:t>, </a:t>
            </a:r>
            <a:r>
              <a:rPr lang="ko-KR" altLang="en-US" dirty="0"/>
              <a:t>생애주기</a:t>
            </a:r>
            <a:r>
              <a:rPr lang="en-US" altLang="ko-KR" dirty="0"/>
              <a:t>, </a:t>
            </a:r>
            <a:r>
              <a:rPr lang="ko-KR" altLang="en-US" dirty="0" err="1"/>
              <a:t>건강등은</a:t>
            </a:r>
            <a:r>
              <a:rPr lang="ko-KR" altLang="en-US" dirty="0"/>
              <a:t> 아까 말씀드린 </a:t>
            </a:r>
            <a:r>
              <a:rPr lang="ko-KR" altLang="en-US" dirty="0" err="1"/>
              <a:t>데이터셋의</a:t>
            </a:r>
            <a:r>
              <a:rPr lang="ko-KR" altLang="en-US" dirty="0"/>
              <a:t> 재료들을</a:t>
            </a:r>
            <a:r>
              <a:rPr lang="ko-KR" altLang="en-US" baseline="0" dirty="0"/>
              <a:t> 매칭시켜 식단을 추천해주며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다양한 요구를 </a:t>
            </a:r>
            <a:r>
              <a:rPr lang="ko-KR" altLang="en-US" baseline="0" dirty="0" err="1"/>
              <a:t>중복체크</a:t>
            </a:r>
            <a:r>
              <a:rPr lang="ko-KR" altLang="en-US" baseline="0" dirty="0"/>
              <a:t> 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재료가 겹치게 되면 자동으로 가중치가 적용되는 알고리즘을 적용했습니다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쉬운요리를</a:t>
            </a:r>
            <a:r>
              <a:rPr lang="ko-KR" altLang="en-US" baseline="0" dirty="0"/>
              <a:t> 설정한 경우 일정한 재료의 수 이하로 할 수 있는 요리들을 추천해줍니다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74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여기에 들어가는 군집은 </a:t>
            </a:r>
            <a:r>
              <a:rPr lang="en-US" altLang="ko-KR" dirty="0"/>
              <a:t>HMR</a:t>
            </a:r>
            <a:r>
              <a:rPr lang="ko-KR" altLang="en-US" dirty="0"/>
              <a:t>에서 정의했던 </a:t>
            </a:r>
            <a:r>
              <a:rPr lang="en-US" altLang="ko-KR" dirty="0"/>
              <a:t>14</a:t>
            </a:r>
            <a:r>
              <a:rPr lang="ko-KR" altLang="en-US" dirty="0"/>
              <a:t>가지 군집에 대한 평점입니다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 군집을 사용한 이유는 </a:t>
            </a:r>
            <a:r>
              <a:rPr lang="en-US" altLang="ko-KR"/>
              <a:t>HMR</a:t>
            </a:r>
            <a:r>
              <a:rPr lang="ko-KR" altLang="en-US"/>
              <a:t>에서 정의 했던 군집을 바탕으로 동시에 들어있는 영양소 데이터를 이용하여 다시 레시피를 군집화 했을 때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간접분석을 통해 어느정도 유사성을 찾을 수 있을 것이라고 생각했기 때문입니다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68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음식의 만족도를 종속변수로 설정해 회귀분석을 진행하는 코드입니다</a:t>
            </a:r>
            <a:r>
              <a:rPr lang="en-US" altLang="ko-KR" dirty="0"/>
              <a:t>. </a:t>
            </a:r>
            <a:r>
              <a:rPr lang="ko-KR" altLang="en-US" baseline="0" dirty="0"/>
              <a:t>이때 만족도를 예측하기 위해 출력된 회귀 계수를 사용하여 회귀 방정식을 작성합니다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88A55-FB48-4F59-89EA-BCF789E87F2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63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회귀방정식을 도출하기 위해 회귀 계수를 출력한 코드입니다</a:t>
            </a:r>
            <a:r>
              <a:rPr lang="en-US" altLang="ko-KR" dirty="0"/>
              <a:t>. </a:t>
            </a:r>
            <a:r>
              <a:rPr lang="ko-KR" altLang="en-US" dirty="0" err="1"/>
              <a:t>회귀방정식</a:t>
            </a:r>
            <a:r>
              <a:rPr lang="ko-KR" altLang="en-US" dirty="0"/>
              <a:t> 작성에 용이하도록 회귀계수는 리스트 타입으로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88A55-FB48-4F59-89EA-BCF789E87F2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69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squared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회귀계수가 회귀모형을 얼마나 설명할 수 있는지 설명력을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square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출력한 결과 저희가 도출한 회귀계수는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9.4%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설명력을 갖음을 알 수 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88A55-FB48-4F59-89EA-BCF789E87F2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00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독립변수들</a:t>
            </a:r>
            <a:r>
              <a:rPr lang="ko-KR" altLang="en-US" dirty="0"/>
              <a:t> 별로 종속변수인 만족도와의 상관성을 출력한 그래프로 출력한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변수별로</a:t>
            </a:r>
            <a:r>
              <a:rPr lang="ko-KR" altLang="en-US" dirty="0"/>
              <a:t> 보아도 선형관계가 전혀 보이지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88A55-FB48-4F59-89EA-BCF789E87F2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10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전체적으로 일단 가장 큰 문제는 </a:t>
            </a:r>
            <a:r>
              <a:rPr lang="ko-KR" altLang="en-US" dirty="0" err="1"/>
              <a:t>회귀식을</a:t>
            </a:r>
            <a:r>
              <a:rPr lang="ko-KR" altLang="en-US" dirty="0"/>
              <a:t> 도출하기 위한 가정들이 잘못 되었기 때문입니다</a:t>
            </a:r>
          </a:p>
          <a:p>
            <a:endParaRPr lang="ko-KR" altLang="en-US" dirty="0"/>
          </a:p>
          <a:p>
            <a:r>
              <a:rPr lang="ko-KR" altLang="en-US" dirty="0"/>
              <a:t>한정된 데이터셋에서 만족도를 도출하려고 </a:t>
            </a:r>
            <a:r>
              <a:rPr lang="ko-KR" altLang="en-US" dirty="0" err="1"/>
              <a:t>하다보니</a:t>
            </a:r>
            <a:r>
              <a:rPr lang="ko-KR" altLang="en-US" dirty="0"/>
              <a:t> 음식의 만족도에 대해 영향을 끼칠 수 있는 독리변수들이 모호하게 정의되었고</a:t>
            </a:r>
            <a:r>
              <a:rPr lang="en-US" altLang="ko-KR" dirty="0"/>
              <a:t>, </a:t>
            </a:r>
            <a:r>
              <a:rPr lang="ko-KR" altLang="en-US" dirty="0"/>
              <a:t>이 때문에 분석을 실시했을 때</a:t>
            </a:r>
            <a:r>
              <a:rPr lang="en-US" altLang="ko-KR" dirty="0"/>
              <a:t>, </a:t>
            </a:r>
            <a:r>
              <a:rPr lang="ko-KR" altLang="en-US" dirty="0"/>
              <a:t>서로의 독립성이 보장되지 않는 상태에서 분석을 실시하게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저희가 예상한 바와 달리 만족도는 저희가 설정한 독립변수들에 대해 비선형 모델을 띠었고 이에 따라 다중선형회귀분석이 아닌 </a:t>
            </a:r>
            <a:r>
              <a:rPr lang="ko-KR" altLang="en-US" dirty="0" err="1"/>
              <a:t>뉴런분석</a:t>
            </a:r>
            <a:r>
              <a:rPr lang="ko-KR" altLang="en-US" dirty="0"/>
              <a:t> 같은 비선형 분석방법을 </a:t>
            </a:r>
            <a:r>
              <a:rPr lang="ko-KR" altLang="en-US" dirty="0" err="1"/>
              <a:t>실행했어야</a:t>
            </a:r>
            <a:r>
              <a:rPr lang="ko-KR" altLang="en-US" dirty="0"/>
              <a:t> 했지만</a:t>
            </a:r>
            <a:r>
              <a:rPr lang="en-US" altLang="ko-KR" dirty="0"/>
              <a:t>, </a:t>
            </a:r>
            <a:r>
              <a:rPr lang="ko-KR" altLang="en-US" dirty="0"/>
              <a:t>주어진 시간 상 저희가 분석을 한 부분은 </a:t>
            </a:r>
            <a:r>
              <a:rPr lang="ko-KR" altLang="en-US" dirty="0" err="1"/>
              <a:t>여기까지였습니다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88A55-FB48-4F59-89EA-BCF789E87F2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 문제에 대해 </a:t>
            </a:r>
            <a:r>
              <a:rPr lang="en-US" altLang="ko-KR" dirty="0"/>
              <a:t>3</a:t>
            </a:r>
            <a:r>
              <a:rPr lang="ko-KR" altLang="en-US" dirty="0"/>
              <a:t>가지 관점으로 접근해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자취생이나 간편하게 음식을 섭취하고 싶은 바쁜 사람들을 위한 </a:t>
            </a:r>
            <a:r>
              <a:rPr lang="ko-KR" altLang="en-US" dirty="0" err="1"/>
              <a:t>간편식</a:t>
            </a:r>
            <a:r>
              <a:rPr lang="ko-KR" altLang="en-US" dirty="0"/>
              <a:t> 추천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냉장고를 효율적으로 관리하고 싶은 주부들을 위한 요리 추천 프로그램입니다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가족의 건강을 생각하는 주부들이 효율적으로 식단을 짤 수 있도록 해주는 프로그램입니다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성장기 아들을 위한 식단</a:t>
            </a:r>
            <a:r>
              <a:rPr lang="en-US" altLang="ko-KR" dirty="0"/>
              <a:t>, </a:t>
            </a:r>
            <a:r>
              <a:rPr lang="ko-KR" altLang="en-US" dirty="0"/>
              <a:t>눈이 좋지 않은 남편을 위한 식단 등을 특별하게 짜 주는 프로그램인데요</a:t>
            </a:r>
            <a:endParaRPr lang="en-US" altLang="ko-KR" dirty="0"/>
          </a:p>
          <a:p>
            <a:r>
              <a:rPr lang="ko-KR" altLang="en-US" dirty="0"/>
              <a:t>이 세번째 분석의 경우에는 아직 분석을 통해 유의한 결과를 얻지 못했기 때문에</a:t>
            </a:r>
            <a:r>
              <a:rPr lang="en-US" altLang="ko-KR" dirty="0"/>
              <a:t>, </a:t>
            </a:r>
            <a:r>
              <a:rPr lang="ko-KR" altLang="en-US" dirty="0"/>
              <a:t>이번 중간발표에서는 빼고</a:t>
            </a:r>
            <a:r>
              <a:rPr lang="en-US" altLang="ko-KR" dirty="0"/>
              <a:t>, </a:t>
            </a:r>
            <a:r>
              <a:rPr lang="ko-KR" altLang="en-US" dirty="0"/>
              <a:t>최종발표때 다시 말씀드리도록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8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식단을 구성하는 수고로움을 덜어주고 개인의 건강 상태와 질병에 맞게 식단을 구성해준다</a:t>
            </a:r>
            <a:r>
              <a:rPr lang="en-US" altLang="ko-KR" dirty="0"/>
              <a:t>. </a:t>
            </a:r>
            <a:r>
              <a:rPr lang="ko-KR" altLang="en-US" dirty="0"/>
              <a:t>더 나아가 냉장고에 있는 음식 재료를 최대한 활용하여 식단을 구성함으로써 개인에게 더욱 </a:t>
            </a:r>
            <a:r>
              <a:rPr lang="ko-KR" altLang="en-US" dirty="0" err="1"/>
              <a:t>커스터마이징할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740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28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HRM</a:t>
            </a:r>
            <a:r>
              <a:rPr lang="en-US" altLang="ko-KR" baseline="0" dirty="0"/>
              <a:t> </a:t>
            </a:r>
            <a:r>
              <a:rPr lang="ko-KR" altLang="en-US" baseline="0" dirty="0"/>
              <a:t>소개의 클래스 다이어그램입니다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HMR</a:t>
            </a:r>
            <a:r>
              <a:rPr lang="ko-KR" altLang="en-US" baseline="0" dirty="0"/>
              <a:t>의 데이터베이스와 </a:t>
            </a:r>
            <a:r>
              <a:rPr lang="ko-KR" altLang="en-US" baseline="0" dirty="0" err="1"/>
              <a:t>이동평균</a:t>
            </a:r>
            <a:r>
              <a:rPr lang="ko-KR" altLang="en-US" baseline="0" dirty="0"/>
              <a:t> 알고리즘을 이용하여 군집분석을 실행해 각 음식이 어느 군집에 속하는지를 나누어 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후 사용자 선호도 </a:t>
            </a:r>
            <a:r>
              <a:rPr lang="en-US" altLang="ko-KR" baseline="0" dirty="0"/>
              <a:t>DB</a:t>
            </a:r>
            <a:r>
              <a:rPr lang="ko-KR" altLang="en-US" baseline="0" dirty="0" err="1"/>
              <a:t>를와</a:t>
            </a:r>
            <a:r>
              <a:rPr lang="ko-KR" altLang="en-US" baseline="0" dirty="0"/>
              <a:t> 협업필터링을 통해 각 음식의 예상 평점을 구하고 사용자가 해당 음식이 어떤 평점을 내릴지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그 음식의 군집에 해당하는 다른 음식을 보여줌으로써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2</a:t>
            </a:r>
            <a:r>
              <a:rPr lang="ko-KR" altLang="en-US" baseline="0" dirty="0"/>
              <a:t>차 추천을 해주는 시스템입니다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먼저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클러스터링을 위한 </a:t>
            </a:r>
            <a:r>
              <a:rPr lang="ko-KR" altLang="en-US" baseline="0" dirty="0" err="1"/>
              <a:t>데이터셋인</a:t>
            </a:r>
            <a:r>
              <a:rPr lang="ko-KR" altLang="en-US" baseline="0" dirty="0"/>
              <a:t> </a:t>
            </a:r>
            <a:r>
              <a:rPr lang="en-US" altLang="ko-KR" baseline="0" dirty="0"/>
              <a:t>HMR DB</a:t>
            </a:r>
            <a:r>
              <a:rPr lang="ko-KR" altLang="en-US" baseline="0" dirty="0"/>
              <a:t>에 대한 데이터 소개를 해드리겠습니다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데이터셋에 있는 제품들은 </a:t>
            </a:r>
            <a:r>
              <a:rPr lang="ko-KR" altLang="en-US" dirty="0" err="1"/>
              <a:t>오뚜기</a:t>
            </a:r>
            <a:r>
              <a:rPr lang="en-US" altLang="ko-KR" dirty="0"/>
              <a:t>, </a:t>
            </a:r>
            <a:r>
              <a:rPr lang="ko-KR" altLang="en-US" dirty="0" err="1"/>
              <a:t>롯데푸드</a:t>
            </a:r>
            <a:r>
              <a:rPr lang="en-US" altLang="ko-KR" dirty="0"/>
              <a:t>, </a:t>
            </a:r>
            <a:r>
              <a:rPr lang="ko-KR" altLang="en-US" dirty="0" err="1"/>
              <a:t>배민찬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가지의 기업에서 가져왔습니다</a:t>
            </a:r>
            <a:r>
              <a:rPr lang="en-US" altLang="ko-KR" dirty="0"/>
              <a:t>. </a:t>
            </a:r>
            <a:r>
              <a:rPr lang="ko-KR" altLang="en-US" dirty="0" err="1"/>
              <a:t>배민찬을</a:t>
            </a:r>
            <a:r>
              <a:rPr lang="ko-KR" altLang="en-US" dirty="0"/>
              <a:t> 넣은 이유는 </a:t>
            </a:r>
            <a:r>
              <a:rPr lang="ko-KR" altLang="en-US" dirty="0" err="1"/>
              <a:t>오뚜기</a:t>
            </a:r>
            <a:r>
              <a:rPr lang="en-US" altLang="ko-KR" dirty="0"/>
              <a:t>, </a:t>
            </a:r>
            <a:r>
              <a:rPr lang="ko-KR" altLang="en-US" dirty="0"/>
              <a:t>롯데와 같은 대형 식품유통업체들만 넣어 분석할 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만두는 같은 만두지만 다른 브랜드들이 나오는것과 같은 결과를 미연에 방지하기 위해 다양한 반찬들을 배달하는 </a:t>
            </a:r>
            <a:r>
              <a:rPr lang="ko-KR" altLang="en-US" dirty="0" err="1"/>
              <a:t>배민찬을</a:t>
            </a:r>
            <a:r>
              <a:rPr lang="ko-KR" altLang="en-US" dirty="0"/>
              <a:t> 데이터셋에 포함시켰습니다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8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앞서 말한 웹사이트들에서 </a:t>
            </a:r>
            <a:r>
              <a:rPr lang="ko-KR" altLang="en-US" dirty="0" err="1"/>
              <a:t>크롤링</a:t>
            </a:r>
            <a:r>
              <a:rPr lang="ko-KR" altLang="en-US" dirty="0"/>
              <a:t> 해 </a:t>
            </a:r>
            <a:r>
              <a:rPr lang="ko-KR" altLang="en-US" dirty="0" err="1"/>
              <a:t>올수있는</a:t>
            </a:r>
            <a:r>
              <a:rPr lang="ko-KR" altLang="en-US" dirty="0"/>
              <a:t> 정보는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제공량과</a:t>
            </a:r>
            <a:r>
              <a:rPr lang="ko-KR" altLang="en-US" dirty="0"/>
              <a:t> 칼로리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영양소밖에</a:t>
            </a:r>
            <a:r>
              <a:rPr lang="ko-KR" altLang="en-US" dirty="0"/>
              <a:t>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데이터들만 놓고 분석을 </a:t>
            </a:r>
            <a:r>
              <a:rPr lang="ko-KR" altLang="en-US" dirty="0" err="1"/>
              <a:t>실시했다가는</a:t>
            </a:r>
            <a:r>
              <a:rPr lang="ko-KR" altLang="en-US" dirty="0"/>
              <a:t> 그저 비슷한 영양소를 가지고 있는 </a:t>
            </a:r>
            <a:r>
              <a:rPr lang="ko-KR" altLang="en-US" dirty="0" err="1"/>
              <a:t>제품들끼리</a:t>
            </a:r>
            <a:r>
              <a:rPr lang="ko-KR" altLang="en-US" dirty="0"/>
              <a:t> 묶거나</a:t>
            </a:r>
            <a:r>
              <a:rPr lang="en-US" altLang="ko-KR" dirty="0"/>
              <a:t>, </a:t>
            </a:r>
            <a:r>
              <a:rPr lang="ko-KR" altLang="en-US" dirty="0" err="1"/>
              <a:t>추천해줄수</a:t>
            </a:r>
            <a:r>
              <a:rPr lang="ko-KR" altLang="en-US" dirty="0"/>
              <a:t> 밖에 없다고 판단하여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기호 데이터를 추가적으로 넣어 분석했습니다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있는 기호 데이터는 말그대로 어떤 음식을 좋아하느냐 라는 분석을 중점적으로 수행해줍니다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처음에는 각각의 제품의 짠맛</a:t>
            </a:r>
            <a:r>
              <a:rPr lang="en-US" altLang="ko-KR" dirty="0"/>
              <a:t>,</a:t>
            </a:r>
            <a:r>
              <a:rPr lang="ko-KR" altLang="en-US" dirty="0"/>
              <a:t> 매운맛</a:t>
            </a:r>
            <a:r>
              <a:rPr lang="en-US" altLang="ko-KR" dirty="0"/>
              <a:t>, </a:t>
            </a:r>
            <a:r>
              <a:rPr lang="ko-KR" altLang="en-US" dirty="0"/>
              <a:t>단맛</a:t>
            </a:r>
            <a:r>
              <a:rPr lang="en-US" altLang="ko-KR" dirty="0"/>
              <a:t>, </a:t>
            </a:r>
            <a:r>
              <a:rPr lang="ko-KR" altLang="en-US" dirty="0"/>
              <a:t>신맛 등을 수치화하여 입력하고자 했으나</a:t>
            </a:r>
            <a:r>
              <a:rPr lang="en-US" altLang="ko-KR" dirty="0"/>
              <a:t>, </a:t>
            </a:r>
            <a:r>
              <a:rPr lang="ko-KR" altLang="en-US" dirty="0"/>
              <a:t>입맛이라는 것이 사람에 따라 달라지기 때문에 너무 주관적이어서 데이터 신뢰도가 없다고 판단하였습니다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여기서 들어간 기호데이터는 아주 객관적인 </a:t>
            </a:r>
            <a:r>
              <a:rPr lang="ko-KR" altLang="en-US" dirty="0" err="1"/>
              <a:t>사실들로만</a:t>
            </a:r>
            <a:r>
              <a:rPr lang="ko-KR" altLang="en-US" dirty="0"/>
              <a:t> </a:t>
            </a:r>
            <a:r>
              <a:rPr lang="ko-KR" altLang="en-US" dirty="0" err="1"/>
              <a:t>채워넣었습니다</a:t>
            </a:r>
            <a:r>
              <a:rPr lang="en-US" altLang="ko-KR" dirty="0"/>
              <a:t>. </a:t>
            </a:r>
            <a:r>
              <a:rPr lang="ko-KR" altLang="en-US" dirty="0"/>
              <a:t>국물</a:t>
            </a:r>
            <a:r>
              <a:rPr lang="en-US" altLang="ko-KR" dirty="0"/>
              <a:t>, </a:t>
            </a:r>
            <a:r>
              <a:rPr lang="ko-KR" altLang="en-US" dirty="0" err="1"/>
              <a:t>섭취법</a:t>
            </a:r>
            <a:r>
              <a:rPr lang="en-US" altLang="ko-KR" dirty="0"/>
              <a:t>, </a:t>
            </a:r>
            <a:r>
              <a:rPr lang="ko-KR" altLang="en-US" dirty="0"/>
              <a:t>신선</a:t>
            </a:r>
            <a:r>
              <a:rPr lang="en-US" altLang="ko-KR" dirty="0"/>
              <a:t>/</a:t>
            </a:r>
            <a:r>
              <a:rPr lang="ko-KR" altLang="en-US" dirty="0" err="1"/>
              <a:t>비신선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 등을 통해서 넣었습니다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주목하실 만한 것은 </a:t>
            </a:r>
            <a:r>
              <a:rPr lang="ko-KR" altLang="en-US" dirty="0" err="1"/>
              <a:t>섭취법과</a:t>
            </a:r>
            <a:r>
              <a:rPr lang="en-US" altLang="ko-KR" dirty="0"/>
              <a:t>, </a:t>
            </a:r>
            <a:r>
              <a:rPr lang="ko-KR" altLang="en-US" dirty="0"/>
              <a:t>재료 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간편식</a:t>
            </a:r>
            <a:r>
              <a:rPr lang="ko-KR" altLang="en-US" dirty="0"/>
              <a:t> 추천이기 때문에 조리법을 제외한 </a:t>
            </a:r>
            <a:r>
              <a:rPr lang="ko-KR" altLang="en-US" dirty="0" err="1"/>
              <a:t>섭취법</a:t>
            </a:r>
            <a:r>
              <a:rPr lang="ko-KR" altLang="en-US" dirty="0"/>
              <a:t> 위주로 나누었습니다</a:t>
            </a:r>
            <a:r>
              <a:rPr lang="en-US" altLang="ko-KR" dirty="0"/>
              <a:t>. 2</a:t>
            </a:r>
            <a:r>
              <a:rPr lang="ko-KR" altLang="en-US" dirty="0"/>
              <a:t>번은 포장을 뜯고 바로 먹을 수 있는 것</a:t>
            </a:r>
            <a:r>
              <a:rPr lang="en-US" altLang="ko-KR" dirty="0"/>
              <a:t>, 1</a:t>
            </a:r>
            <a:r>
              <a:rPr lang="ko-KR" altLang="en-US" dirty="0"/>
              <a:t>번은 전자레인지</a:t>
            </a:r>
            <a:r>
              <a:rPr lang="en-US" altLang="ko-KR" dirty="0"/>
              <a:t>, </a:t>
            </a:r>
            <a:r>
              <a:rPr lang="ko-KR" altLang="en-US" dirty="0"/>
              <a:t>끓는 물 등을 이용해서 편의점이나 밖에서 </a:t>
            </a:r>
            <a:r>
              <a:rPr lang="ko-KR" altLang="en-US" dirty="0" err="1"/>
              <a:t>취식할</a:t>
            </a:r>
            <a:r>
              <a:rPr lang="ko-KR" altLang="en-US" dirty="0"/>
              <a:t> 수 있는 것</a:t>
            </a:r>
            <a:r>
              <a:rPr lang="en-US" altLang="ko-KR" dirty="0"/>
              <a:t>, 0</a:t>
            </a:r>
            <a:r>
              <a:rPr lang="ko-KR" altLang="en-US" dirty="0"/>
              <a:t>은 이 외에 기타 조리과정이 필요하거나 상식적으로 편의점에서 먹지 않는 것을 넣었습니다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재료는 </a:t>
            </a:r>
            <a:r>
              <a:rPr lang="en-US" altLang="ko-KR" dirty="0"/>
              <a:t>11</a:t>
            </a:r>
            <a:r>
              <a:rPr lang="ko-KR" altLang="en-US" dirty="0"/>
              <a:t>가지를 선정하여 함유량에 따라 주재료</a:t>
            </a:r>
            <a:r>
              <a:rPr lang="en-US" altLang="ko-KR" dirty="0"/>
              <a:t>, </a:t>
            </a:r>
            <a:r>
              <a:rPr lang="ko-KR" altLang="en-US" dirty="0" err="1"/>
              <a:t>부재료로</a:t>
            </a:r>
            <a:r>
              <a:rPr lang="ko-KR" altLang="en-US" dirty="0"/>
              <a:t> 나누어 </a:t>
            </a:r>
            <a:r>
              <a:rPr lang="ko-KR" altLang="en-US" dirty="0" err="1"/>
              <a:t>데이터셋에</a:t>
            </a:r>
            <a:r>
              <a:rPr lang="ko-KR" altLang="en-US" dirty="0"/>
              <a:t> 입력했습니다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이 과정은 </a:t>
            </a:r>
            <a:r>
              <a:rPr lang="ko-KR" altLang="en-US" dirty="0" err="1"/>
              <a:t>크롤링으로</a:t>
            </a:r>
            <a:r>
              <a:rPr lang="ko-KR" altLang="en-US" dirty="0"/>
              <a:t> </a:t>
            </a:r>
            <a:r>
              <a:rPr lang="ko-KR" altLang="en-US" dirty="0" err="1"/>
              <a:t>빼낼수</a:t>
            </a:r>
            <a:r>
              <a:rPr lang="ko-KR" altLang="en-US" dirty="0"/>
              <a:t> 없는 과정이었기에 저희가 직접 모두 입력하였습니다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3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데이터셋에</a:t>
            </a:r>
            <a:r>
              <a:rPr lang="ko-KR" altLang="en-US" baseline="0" dirty="0"/>
              <a:t> 입력되는 정보는 다음과 같습니다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상태로는 분석을 실시 할 수 없었기 때문에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진행했습니다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7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제공량</a:t>
            </a:r>
            <a:r>
              <a:rPr lang="en-US" altLang="ko-KR" dirty="0"/>
              <a:t>, </a:t>
            </a:r>
            <a:r>
              <a:rPr lang="ko-KR" altLang="en-US" dirty="0"/>
              <a:t>칼로리</a:t>
            </a:r>
            <a:r>
              <a:rPr lang="en-US" altLang="ko-KR" dirty="0"/>
              <a:t>, </a:t>
            </a:r>
            <a:r>
              <a:rPr lang="ko-KR" altLang="en-US" dirty="0"/>
              <a:t>영양소는 모두 </a:t>
            </a:r>
            <a:r>
              <a:rPr lang="ko-KR" altLang="en-US" dirty="0" err="1"/>
              <a:t>연속형</a:t>
            </a:r>
            <a:r>
              <a:rPr lang="ko-KR" altLang="en-US" dirty="0"/>
              <a:t> 변수이기때문에 각 </a:t>
            </a:r>
            <a:r>
              <a:rPr lang="ko-KR" altLang="en-US" dirty="0" err="1"/>
              <a:t>컬럼별로</a:t>
            </a:r>
            <a:r>
              <a:rPr lang="ko-KR" altLang="en-US" dirty="0"/>
              <a:t> 정규화를 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 기호변수들은 분석을 위해 이항변수화를 실시하여 아래와 같은 변수들로 </a:t>
            </a:r>
            <a:r>
              <a:rPr lang="ko-KR" altLang="en-US" dirty="0" err="1"/>
              <a:t>나타내주었습니다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A4F91-ABB3-4615-85B1-3BF7C7430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9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flipH="1">
            <a:off x="8654051" y="2459831"/>
            <a:ext cx="766175" cy="721398"/>
          </a:xfrm>
          <a:prstGeom prst="line">
            <a:avLst/>
          </a:prstGeom>
          <a:ln w="1016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H="1">
            <a:off x="5474447" y="5548032"/>
            <a:ext cx="1364379" cy="133686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8940801" y="779929"/>
            <a:ext cx="2354729" cy="227703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9840417" y="16923"/>
            <a:ext cx="2423303" cy="228920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 userDrawn="1"/>
        </p:nvSpPr>
        <p:spPr>
          <a:xfrm rot="16200000">
            <a:off x="5677305" y="343305"/>
            <a:ext cx="6453336" cy="6576053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2" descr="C:\Users\user\Desktop\Untitled-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40" y="3452987"/>
            <a:ext cx="3578689" cy="26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user\Desktop\Untitled-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07" y="1196752"/>
            <a:ext cx="2649896" cy="19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29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2"/>
          <p:cNvSpPr>
            <a:spLocks noGrp="1"/>
          </p:cNvSpPr>
          <p:nvPr>
            <p:ph type="body" sz="quarter" idx="12" hasCustomPrompt="1"/>
          </p:nvPr>
        </p:nvSpPr>
        <p:spPr>
          <a:xfrm>
            <a:off x="3492832" y="1499587"/>
            <a:ext cx="6049433" cy="7924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 b="1" spc="-100" baseline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1778000" y="1384300"/>
            <a:ext cx="1373995" cy="1030496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Ⅰ</a:t>
            </a:r>
            <a:endParaRPr lang="ko-KR" altLang="en-US" dirty="0"/>
          </a:p>
        </p:txBody>
      </p:sp>
      <p:pic>
        <p:nvPicPr>
          <p:cNvPr id="7" name="Picture 2" descr="D:\03.템플릿\자료\Untitled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0831" r="75576" b="4419"/>
          <a:stretch/>
        </p:blipFill>
        <p:spPr bwMode="auto">
          <a:xfrm>
            <a:off x="10800523" y="908721"/>
            <a:ext cx="1391477" cy="16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esktop\Untitled-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b="17146"/>
          <a:stretch/>
        </p:blipFill>
        <p:spPr bwMode="auto">
          <a:xfrm>
            <a:off x="0" y="4292544"/>
            <a:ext cx="3309949" cy="256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user\Desktop\Untitled-3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/>
          <a:stretch/>
        </p:blipFill>
        <p:spPr bwMode="auto">
          <a:xfrm>
            <a:off x="0" y="2996952"/>
            <a:ext cx="1545096" cy="19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03.템플릿\자료\Untitled-1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t="50830" r="18596" b="722"/>
          <a:stretch/>
        </p:blipFill>
        <p:spPr bwMode="auto">
          <a:xfrm>
            <a:off x="9695469" y="2306276"/>
            <a:ext cx="2496531" cy="3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03.템플릿\자료\Untitled-1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6" t="16719" r="2046" b="55582"/>
          <a:stretch/>
        </p:blipFill>
        <p:spPr bwMode="auto">
          <a:xfrm>
            <a:off x="0" y="0"/>
            <a:ext cx="1778000" cy="1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각 삼각형 13"/>
          <p:cNvSpPr/>
          <p:nvPr userDrawn="1"/>
        </p:nvSpPr>
        <p:spPr>
          <a:xfrm rot="16200000">
            <a:off x="2863046" y="2134190"/>
            <a:ext cx="247671" cy="3302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5330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27051" y="188641"/>
            <a:ext cx="11137900" cy="579857"/>
            <a:chOff x="395288" y="188640"/>
            <a:chExt cx="8353425" cy="579857"/>
          </a:xfrm>
        </p:grpSpPr>
        <p:sp>
          <p:nvSpPr>
            <p:cNvPr id="7" name="직사각형 6"/>
            <p:cNvSpPr/>
            <p:nvPr/>
          </p:nvSpPr>
          <p:spPr>
            <a:xfrm>
              <a:off x="395288" y="188640"/>
              <a:ext cx="8353425" cy="576535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8460431" y="480216"/>
              <a:ext cx="288281" cy="28828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직각 삼각형 11"/>
          <p:cNvSpPr/>
          <p:nvPr/>
        </p:nvSpPr>
        <p:spPr>
          <a:xfrm rot="16200000">
            <a:off x="11332167" y="428626"/>
            <a:ext cx="280987" cy="38416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228176"/>
            <a:ext cx="8355012" cy="50445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spc="-100" baseline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3" y="241461"/>
            <a:ext cx="864095" cy="50445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spc="-100" baseline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07424" y="548681"/>
            <a:ext cx="465477" cy="2619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3EE53B6D-B134-4F64-8BB6-5BC7D71B55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18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00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C571-5C4F-4759-8933-193D1CBF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0F5A3-F604-4B91-9574-E93CD7B3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F2218-E870-4127-B883-DF28EB5D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D729-8F01-4B3A-A2EC-2A87FEEDFF49}" type="datetimeFigureOut">
              <a:rPr lang="ko-KR" altLang="en-US" smtClean="0"/>
              <a:t>2018-02-25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38307-7320-4BA0-9D3C-030D4CFF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B08BB-76B0-4B98-8122-6C477473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0B68A-3756-4D52-A974-FF07CC81D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53B6D-B134-4F64-8BB6-5BC7D71B5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4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svg"/><Relationship Id="rId4" Type="http://schemas.openxmlformats.org/officeDocument/2006/relationships/image" Target="../media/image27.svg"/><Relationship Id="rId9" Type="http://schemas.openxmlformats.org/officeDocument/2006/relationships/image" Target="../media/image31.png"/><Relationship Id="rId1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3.png"/><Relationship Id="rId1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microsoft.com/office/2007/relationships/hdphoto" Target="../media/hdphoto3.wdp"/><Relationship Id="rId4" Type="http://schemas.openxmlformats.org/officeDocument/2006/relationships/image" Target="../media/image41.svg"/><Relationship Id="rId9" Type="http://schemas.openxmlformats.org/officeDocument/2006/relationships/image" Target="../media/image42.png"/><Relationship Id="rId1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svg"/><Relationship Id="rId3" Type="http://schemas.openxmlformats.org/officeDocument/2006/relationships/image" Target="../media/image55.png"/><Relationship Id="rId7" Type="http://schemas.openxmlformats.org/officeDocument/2006/relationships/image" Target="../media/image46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2.svg"/><Relationship Id="rId5" Type="http://schemas.openxmlformats.org/officeDocument/2006/relationships/image" Target="../media/image23.sv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3.png"/><Relationship Id="rId7" Type="http://schemas.openxmlformats.org/officeDocument/2006/relationships/image" Target="../media/image2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11" Type="http://schemas.openxmlformats.org/officeDocument/2006/relationships/image" Target="../media/image87.png"/><Relationship Id="rId5" Type="http://schemas.openxmlformats.org/officeDocument/2006/relationships/image" Target="../media/image26.png"/><Relationship Id="rId10" Type="http://schemas.openxmlformats.org/officeDocument/2006/relationships/image" Target="../media/image86.svg"/><Relationship Id="rId4" Type="http://schemas.openxmlformats.org/officeDocument/2006/relationships/image" Target="../media/image84.sv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368683" y="959490"/>
            <a:ext cx="497764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 </a:t>
            </a:r>
            <a:r>
              <a:rPr lang="ko-KR" altLang="en-US" sz="30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취향저격</a:t>
            </a:r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음식 추천 시스템</a:t>
            </a:r>
            <a:endParaRPr lang="en-US" altLang="ko-KR" sz="30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7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r>
              <a:rPr lang="ko-KR" altLang="en-US" sz="7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푸 </a:t>
            </a:r>
            <a:r>
              <a:rPr lang="ko-KR" altLang="en-US" sz="7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믈</a:t>
            </a:r>
            <a:r>
              <a:rPr lang="ko-KR" altLang="en-US" sz="7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리 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1344" y="6076632"/>
            <a:ext cx="3390672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BigData</a:t>
            </a:r>
            <a:r>
              <a:rPr lang="en-US" altLang="ko-KR" sz="1050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Expert Curriculum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구동섭</a:t>
            </a:r>
            <a:r>
              <a:rPr lang="ko-KR" altLang="en-US" sz="1200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김지현 김대규 </a:t>
            </a:r>
            <a:r>
              <a:rPr lang="ko-KR" altLang="en-US" sz="1200" dirty="0" err="1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나태호</a:t>
            </a:r>
            <a:r>
              <a:rPr lang="ko-KR" altLang="en-US" sz="1200" dirty="0">
                <a:solidFill>
                  <a:srgbClr val="53535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이승미 최재용 정산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298359" y="2776072"/>
            <a:ext cx="5589729" cy="0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id="{8E23AEA8-F2F3-46A3-9313-82C80D940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1462272"/>
            <a:ext cx="1141809" cy="11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AA1047-0136-467C-9923-10EF00FF5FC6}"/>
              </a:ext>
            </a:extLst>
          </p:cNvPr>
          <p:cNvSpPr/>
          <p:nvPr/>
        </p:nvSpPr>
        <p:spPr>
          <a:xfrm>
            <a:off x="1647136" y="1851902"/>
            <a:ext cx="145424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00" dirty="0" err="1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900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</a:t>
            </a:r>
            <a:endParaRPr lang="ko-KR" altLang="en-US" sz="2900" dirty="0">
              <a:solidFill>
                <a:srgbClr val="FF9915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7C15AA4-914C-4EDA-A872-7A5E75BE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658" y="1651446"/>
            <a:ext cx="769442" cy="76944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6091B17-084C-4221-9627-94C4AF8AC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63031"/>
              </p:ext>
            </p:extLst>
          </p:nvPr>
        </p:nvGraphicFramePr>
        <p:xfrm>
          <a:off x="16010" y="2840439"/>
          <a:ext cx="12191998" cy="1010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403286403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882853090"/>
                    </a:ext>
                  </a:extLst>
                </a:gridCol>
                <a:gridCol w="1123964">
                  <a:extLst>
                    <a:ext uri="{9D8B030D-6E8A-4147-A177-3AD203B41FA5}">
                      <a16:colId xmlns:a16="http://schemas.microsoft.com/office/drawing/2014/main" val="407050369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95648833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64286378"/>
                    </a:ext>
                  </a:extLst>
                </a:gridCol>
                <a:gridCol w="683204">
                  <a:extLst>
                    <a:ext uri="{9D8B030D-6E8A-4147-A177-3AD203B41FA5}">
                      <a16:colId xmlns:a16="http://schemas.microsoft.com/office/drawing/2014/main" val="263590279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83294561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1382335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161565872"/>
                    </a:ext>
                  </a:extLst>
                </a:gridCol>
                <a:gridCol w="1111770">
                  <a:extLst>
                    <a:ext uri="{9D8B030D-6E8A-4147-A177-3AD203B41FA5}">
                      <a16:colId xmlns:a16="http://schemas.microsoft.com/office/drawing/2014/main" val="103368074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7265435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24725483"/>
                    </a:ext>
                  </a:extLst>
                </a:gridCol>
                <a:gridCol w="623390">
                  <a:extLst>
                    <a:ext uri="{9D8B030D-6E8A-4147-A177-3AD203B41FA5}">
                      <a16:colId xmlns:a16="http://schemas.microsoft.com/office/drawing/2014/main" val="392006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음식명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총제공량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 </a:t>
                      </a: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제공량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칼로리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탄수화물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당류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단백질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포화지방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트랜스지방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콜레스테롤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나트륨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칼슘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볼함박</a:t>
                      </a:r>
                      <a:endParaRPr lang="en-US" altLang="ko-KR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스테이크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420g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80g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2.7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150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45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4DA7967-4774-4DE9-92F2-8FC199F94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32205"/>
              </p:ext>
            </p:extLst>
          </p:nvPr>
        </p:nvGraphicFramePr>
        <p:xfrm>
          <a:off x="657150" y="4325758"/>
          <a:ext cx="10909718" cy="1097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18286">
                  <a:extLst>
                    <a:ext uri="{9D8B030D-6E8A-4147-A177-3AD203B41FA5}">
                      <a16:colId xmlns:a16="http://schemas.microsoft.com/office/drawing/2014/main" val="3053826879"/>
                    </a:ext>
                  </a:extLst>
                </a:gridCol>
                <a:gridCol w="1818286">
                  <a:extLst>
                    <a:ext uri="{9D8B030D-6E8A-4147-A177-3AD203B41FA5}">
                      <a16:colId xmlns:a16="http://schemas.microsoft.com/office/drawing/2014/main" val="2351199476"/>
                    </a:ext>
                  </a:extLst>
                </a:gridCol>
                <a:gridCol w="1818286">
                  <a:extLst>
                    <a:ext uri="{9D8B030D-6E8A-4147-A177-3AD203B41FA5}">
                      <a16:colId xmlns:a16="http://schemas.microsoft.com/office/drawing/2014/main" val="3124013640"/>
                    </a:ext>
                  </a:extLst>
                </a:gridCol>
                <a:gridCol w="1818286">
                  <a:extLst>
                    <a:ext uri="{9D8B030D-6E8A-4147-A177-3AD203B41FA5}">
                      <a16:colId xmlns:a16="http://schemas.microsoft.com/office/drawing/2014/main" val="3166119885"/>
                    </a:ext>
                  </a:extLst>
                </a:gridCol>
                <a:gridCol w="1818286">
                  <a:extLst>
                    <a:ext uri="{9D8B030D-6E8A-4147-A177-3AD203B41FA5}">
                      <a16:colId xmlns:a16="http://schemas.microsoft.com/office/drawing/2014/main" val="2574654507"/>
                    </a:ext>
                  </a:extLst>
                </a:gridCol>
                <a:gridCol w="909144">
                  <a:extLst>
                    <a:ext uri="{9D8B030D-6E8A-4147-A177-3AD203B41FA5}">
                      <a16:colId xmlns:a16="http://schemas.microsoft.com/office/drawing/2014/main" val="4133158613"/>
                    </a:ext>
                  </a:extLst>
                </a:gridCol>
                <a:gridCol w="909144">
                  <a:extLst>
                    <a:ext uri="{9D8B030D-6E8A-4147-A177-3AD203B41FA5}">
                      <a16:colId xmlns:a16="http://schemas.microsoft.com/office/drawing/2014/main" val="3692608847"/>
                    </a:ext>
                  </a:extLst>
                </a:gridCol>
              </a:tblGrid>
              <a:tr h="304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음식명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섭취법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신선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비신선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03880"/>
                  </a:ext>
                </a:extLst>
              </a:tr>
              <a:tr h="30465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볼함박스테이크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주재료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부재료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829690"/>
                  </a:ext>
                </a:extLst>
              </a:tr>
              <a:tr h="3046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04697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E6986E-0F7E-4ED3-A4E8-5B926441C5CB}"/>
              </a:ext>
            </a:extLst>
          </p:cNvPr>
          <p:cNvSpPr txBox="1"/>
          <p:nvPr/>
        </p:nvSpPr>
        <p:spPr>
          <a:xfrm>
            <a:off x="608374" y="346116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28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48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7016A5-9BDA-4439-812C-42BB0E8F1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08345"/>
              </p:ext>
            </p:extLst>
          </p:nvPr>
        </p:nvGraphicFramePr>
        <p:xfrm>
          <a:off x="-24680" y="1988840"/>
          <a:ext cx="12216684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90384">
                  <a:extLst>
                    <a:ext uri="{9D8B030D-6E8A-4147-A177-3AD203B41FA5}">
                      <a16:colId xmlns:a16="http://schemas.microsoft.com/office/drawing/2014/main" val="4032864036"/>
                    </a:ext>
                  </a:extLst>
                </a:gridCol>
                <a:gridCol w="990384">
                  <a:extLst>
                    <a:ext uri="{9D8B030D-6E8A-4147-A177-3AD203B41FA5}">
                      <a16:colId xmlns:a16="http://schemas.microsoft.com/office/drawing/2014/main" val="3882853090"/>
                    </a:ext>
                  </a:extLst>
                </a:gridCol>
                <a:gridCol w="1043568">
                  <a:extLst>
                    <a:ext uri="{9D8B030D-6E8A-4147-A177-3AD203B41FA5}">
                      <a16:colId xmlns:a16="http://schemas.microsoft.com/office/drawing/2014/main" val="407050369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95648833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6428637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3590279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83294561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382335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6156587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3368074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72654354"/>
                    </a:ext>
                  </a:extLst>
                </a:gridCol>
                <a:gridCol w="695404">
                  <a:extLst>
                    <a:ext uri="{9D8B030D-6E8A-4147-A177-3AD203B41FA5}">
                      <a16:colId xmlns:a16="http://schemas.microsoft.com/office/drawing/2014/main" val="2024725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food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servingsize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Kcal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Carbo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Sugar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Protein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Fat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Saturated fat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Trans fat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Cholesterol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Salt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Cal</a:t>
                      </a:r>
                    </a:p>
                    <a:p>
                      <a:pPr algn="ctr" latinLnBrk="1"/>
                      <a:r>
                        <a:rPr lang="en-US" altLang="ko-KR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cium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볼함박</a:t>
                      </a:r>
                      <a:endParaRPr lang="en-US" altLang="ko-KR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스테이크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0.079686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0.072544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0.013158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0.038462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0.63291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0.092308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0.057447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0.051724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0.042735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4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45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F2A13B-D714-42DF-968B-F615837C83B2}"/>
              </a:ext>
            </a:extLst>
          </p:cNvPr>
          <p:cNvSpPr/>
          <p:nvPr/>
        </p:nvSpPr>
        <p:spPr>
          <a:xfrm>
            <a:off x="1510360" y="1297053"/>
            <a:ext cx="145424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00" dirty="0" err="1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900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</a:t>
            </a:r>
            <a:endParaRPr lang="ko-KR" altLang="en-US" sz="2900" dirty="0">
              <a:solidFill>
                <a:srgbClr val="FF9915"/>
              </a:solidFill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D3E4BC4-8FA0-4ED8-8859-F579510B1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408" y="1096811"/>
            <a:ext cx="742952" cy="74295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4B7F5F-8164-49A5-82CA-08A5C2316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385227"/>
              </p:ext>
            </p:extLst>
          </p:nvPr>
        </p:nvGraphicFramePr>
        <p:xfrm>
          <a:off x="-23882" y="3242672"/>
          <a:ext cx="12239763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46253">
                  <a:extLst>
                    <a:ext uri="{9D8B030D-6E8A-4147-A177-3AD203B41FA5}">
                      <a16:colId xmlns:a16="http://schemas.microsoft.com/office/drawing/2014/main" val="4032864036"/>
                    </a:ext>
                  </a:extLst>
                </a:gridCol>
                <a:gridCol w="750614">
                  <a:extLst>
                    <a:ext uri="{9D8B030D-6E8A-4147-A177-3AD203B41FA5}">
                      <a16:colId xmlns:a16="http://schemas.microsoft.com/office/drawing/2014/main" val="3882853090"/>
                    </a:ext>
                  </a:extLst>
                </a:gridCol>
                <a:gridCol w="956886">
                  <a:extLst>
                    <a:ext uri="{9D8B030D-6E8A-4147-A177-3AD203B41FA5}">
                      <a16:colId xmlns:a16="http://schemas.microsoft.com/office/drawing/2014/main" val="4070503698"/>
                    </a:ext>
                  </a:extLst>
                </a:gridCol>
                <a:gridCol w="735645">
                  <a:extLst>
                    <a:ext uri="{9D8B030D-6E8A-4147-A177-3AD203B41FA5}">
                      <a16:colId xmlns:a16="http://schemas.microsoft.com/office/drawing/2014/main" val="1956488335"/>
                    </a:ext>
                  </a:extLst>
                </a:gridCol>
                <a:gridCol w="919560">
                  <a:extLst>
                    <a:ext uri="{9D8B030D-6E8A-4147-A177-3AD203B41FA5}">
                      <a16:colId xmlns:a16="http://schemas.microsoft.com/office/drawing/2014/main" val="719192796"/>
                    </a:ext>
                  </a:extLst>
                </a:gridCol>
                <a:gridCol w="919560">
                  <a:extLst>
                    <a:ext uri="{9D8B030D-6E8A-4147-A177-3AD203B41FA5}">
                      <a16:colId xmlns:a16="http://schemas.microsoft.com/office/drawing/2014/main" val="2664286378"/>
                    </a:ext>
                  </a:extLst>
                </a:gridCol>
                <a:gridCol w="581644">
                  <a:extLst>
                    <a:ext uri="{9D8B030D-6E8A-4147-A177-3AD203B41FA5}">
                      <a16:colId xmlns:a16="http://schemas.microsoft.com/office/drawing/2014/main" val="2635902790"/>
                    </a:ext>
                  </a:extLst>
                </a:gridCol>
                <a:gridCol w="798433">
                  <a:extLst>
                    <a:ext uri="{9D8B030D-6E8A-4147-A177-3AD203B41FA5}">
                      <a16:colId xmlns:a16="http://schemas.microsoft.com/office/drawing/2014/main" val="2832945615"/>
                    </a:ext>
                  </a:extLst>
                </a:gridCol>
                <a:gridCol w="798433">
                  <a:extLst>
                    <a:ext uri="{9D8B030D-6E8A-4147-A177-3AD203B41FA5}">
                      <a16:colId xmlns:a16="http://schemas.microsoft.com/office/drawing/2014/main" val="2138233501"/>
                    </a:ext>
                  </a:extLst>
                </a:gridCol>
                <a:gridCol w="798433">
                  <a:extLst>
                    <a:ext uri="{9D8B030D-6E8A-4147-A177-3AD203B41FA5}">
                      <a16:colId xmlns:a16="http://schemas.microsoft.com/office/drawing/2014/main" val="2161565872"/>
                    </a:ext>
                  </a:extLst>
                </a:gridCol>
                <a:gridCol w="894741">
                  <a:extLst>
                    <a:ext uri="{9D8B030D-6E8A-4147-A177-3AD203B41FA5}">
                      <a16:colId xmlns:a16="http://schemas.microsoft.com/office/drawing/2014/main" val="1033680742"/>
                    </a:ext>
                  </a:extLst>
                </a:gridCol>
                <a:gridCol w="1032626">
                  <a:extLst>
                    <a:ext uri="{9D8B030D-6E8A-4147-A177-3AD203B41FA5}">
                      <a16:colId xmlns:a16="http://schemas.microsoft.com/office/drawing/2014/main" val="2172654354"/>
                    </a:ext>
                  </a:extLst>
                </a:gridCol>
                <a:gridCol w="735645">
                  <a:extLst>
                    <a:ext uri="{9D8B030D-6E8A-4147-A177-3AD203B41FA5}">
                      <a16:colId xmlns:a16="http://schemas.microsoft.com/office/drawing/2014/main" val="2024725483"/>
                    </a:ext>
                  </a:extLst>
                </a:gridCol>
                <a:gridCol w="735645">
                  <a:extLst>
                    <a:ext uri="{9D8B030D-6E8A-4147-A177-3AD203B41FA5}">
                      <a16:colId xmlns:a16="http://schemas.microsoft.com/office/drawing/2014/main" val="3280124435"/>
                    </a:ext>
                  </a:extLst>
                </a:gridCol>
                <a:gridCol w="735645">
                  <a:extLst>
                    <a:ext uri="{9D8B030D-6E8A-4147-A177-3AD203B41FA5}">
                      <a16:colId xmlns:a16="http://schemas.microsoft.com/office/drawing/2014/main" val="2632015968"/>
                    </a:ext>
                  </a:extLst>
                </a:gridCol>
              </a:tblGrid>
              <a:tr h="746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Soup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Soup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Soup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Soup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dummy3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Eat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Eat dummy1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Eat dummy2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Fresh dummy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dummy3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dummy4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dummy5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 dummy6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35962"/>
                  </a:ext>
                </a:extLst>
              </a:tr>
              <a:tr h="52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i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4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C8A0BA7-1B74-4D9E-BE3B-E6CEBC488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977889"/>
              </p:ext>
            </p:extLst>
          </p:nvPr>
        </p:nvGraphicFramePr>
        <p:xfrm>
          <a:off x="-23882" y="4569396"/>
          <a:ext cx="12239762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07314">
                  <a:extLst>
                    <a:ext uri="{9D8B030D-6E8A-4147-A177-3AD203B41FA5}">
                      <a16:colId xmlns:a16="http://schemas.microsoft.com/office/drawing/2014/main" val="40328640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8285309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07050369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95648833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1919279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6428637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3590279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3294561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1382335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61565872"/>
                    </a:ext>
                  </a:extLst>
                </a:gridCol>
                <a:gridCol w="1367352">
                  <a:extLst>
                    <a:ext uri="{9D8B030D-6E8A-4147-A177-3AD203B41FA5}">
                      <a16:colId xmlns:a16="http://schemas.microsoft.com/office/drawing/2014/main" val="1033680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 dummy1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 dummy2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dummy3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dummy4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dummy5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dummy6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dummy7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dummy8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dummy9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ko-KR" altLang="en-US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dummy10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45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D0C609-0B33-40A3-B5F1-A5A8B8B9C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85362"/>
              </p:ext>
            </p:extLst>
          </p:nvPr>
        </p:nvGraphicFramePr>
        <p:xfrm>
          <a:off x="0" y="5607531"/>
          <a:ext cx="12191999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85143">
                  <a:extLst>
                    <a:ext uri="{9D8B030D-6E8A-4147-A177-3AD203B41FA5}">
                      <a16:colId xmlns:a16="http://schemas.microsoft.com/office/drawing/2014/main" val="4032864036"/>
                    </a:ext>
                  </a:extLst>
                </a:gridCol>
                <a:gridCol w="1158616">
                  <a:extLst>
                    <a:ext uri="{9D8B030D-6E8A-4147-A177-3AD203B41FA5}">
                      <a16:colId xmlns:a16="http://schemas.microsoft.com/office/drawing/2014/main" val="3882853090"/>
                    </a:ext>
                  </a:extLst>
                </a:gridCol>
                <a:gridCol w="1324133">
                  <a:extLst>
                    <a:ext uri="{9D8B030D-6E8A-4147-A177-3AD203B41FA5}">
                      <a16:colId xmlns:a16="http://schemas.microsoft.com/office/drawing/2014/main" val="4070503698"/>
                    </a:ext>
                  </a:extLst>
                </a:gridCol>
                <a:gridCol w="1241375">
                  <a:extLst>
                    <a:ext uri="{9D8B030D-6E8A-4147-A177-3AD203B41FA5}">
                      <a16:colId xmlns:a16="http://schemas.microsoft.com/office/drawing/2014/main" val="1956488335"/>
                    </a:ext>
                  </a:extLst>
                </a:gridCol>
                <a:gridCol w="1158616">
                  <a:extLst>
                    <a:ext uri="{9D8B030D-6E8A-4147-A177-3AD203B41FA5}">
                      <a16:colId xmlns:a16="http://schemas.microsoft.com/office/drawing/2014/main" val="719192796"/>
                    </a:ext>
                  </a:extLst>
                </a:gridCol>
                <a:gridCol w="1158616">
                  <a:extLst>
                    <a:ext uri="{9D8B030D-6E8A-4147-A177-3AD203B41FA5}">
                      <a16:colId xmlns:a16="http://schemas.microsoft.com/office/drawing/2014/main" val="2664286378"/>
                    </a:ext>
                  </a:extLst>
                </a:gridCol>
                <a:gridCol w="1241375">
                  <a:extLst>
                    <a:ext uri="{9D8B030D-6E8A-4147-A177-3AD203B41FA5}">
                      <a16:colId xmlns:a16="http://schemas.microsoft.com/office/drawing/2014/main" val="2635902790"/>
                    </a:ext>
                  </a:extLst>
                </a:gridCol>
                <a:gridCol w="1241375">
                  <a:extLst>
                    <a:ext uri="{9D8B030D-6E8A-4147-A177-3AD203B41FA5}">
                      <a16:colId xmlns:a16="http://schemas.microsoft.com/office/drawing/2014/main" val="2832945615"/>
                    </a:ext>
                  </a:extLst>
                </a:gridCol>
                <a:gridCol w="1241375">
                  <a:extLst>
                    <a:ext uri="{9D8B030D-6E8A-4147-A177-3AD203B41FA5}">
                      <a16:colId xmlns:a16="http://schemas.microsoft.com/office/drawing/2014/main" val="2138233501"/>
                    </a:ext>
                  </a:extLst>
                </a:gridCol>
                <a:gridCol w="1241375">
                  <a:extLst>
                    <a:ext uri="{9D8B030D-6E8A-4147-A177-3AD203B41FA5}">
                      <a16:colId xmlns:a16="http://schemas.microsoft.com/office/drawing/2014/main" val="2161565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dummy2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dummy3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dummy4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dummy5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dummy6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dummy7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dummy8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dummy9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 dummy10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9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8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45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CD9A8D-CE59-4C6B-B3A7-4D57793448CE}"/>
              </a:ext>
            </a:extLst>
          </p:cNvPr>
          <p:cNvCxnSpPr>
            <a:cxnSpLocks/>
          </p:cNvCxnSpPr>
          <p:nvPr/>
        </p:nvCxnSpPr>
        <p:spPr>
          <a:xfrm>
            <a:off x="3287688" y="3242672"/>
            <a:ext cx="0" cy="906408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A193B1-D029-40F8-955F-73FDBEE7604D}"/>
              </a:ext>
            </a:extLst>
          </p:cNvPr>
          <p:cNvCxnSpPr>
            <a:cxnSpLocks/>
          </p:cNvCxnSpPr>
          <p:nvPr/>
        </p:nvCxnSpPr>
        <p:spPr>
          <a:xfrm>
            <a:off x="5663952" y="3269000"/>
            <a:ext cx="0" cy="906408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698185-20A4-4FA3-8780-AAFADE376E17}"/>
              </a:ext>
            </a:extLst>
          </p:cNvPr>
          <p:cNvCxnSpPr>
            <a:cxnSpLocks/>
          </p:cNvCxnSpPr>
          <p:nvPr/>
        </p:nvCxnSpPr>
        <p:spPr>
          <a:xfrm>
            <a:off x="6528048" y="3269000"/>
            <a:ext cx="0" cy="906408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CF4A92-99C4-4ABC-86F0-DA0880D79187}"/>
              </a:ext>
            </a:extLst>
          </p:cNvPr>
          <p:cNvSpPr txBox="1"/>
          <p:nvPr/>
        </p:nvSpPr>
        <p:spPr>
          <a:xfrm>
            <a:off x="608374" y="346116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28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63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C64EF76-2A34-4538-8D1F-98638AC8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40768"/>
            <a:ext cx="5042381" cy="4899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5FEA3-E5F4-4FF0-B437-1394484B98D7}"/>
              </a:ext>
            </a:extLst>
          </p:cNvPr>
          <p:cNvSpPr txBox="1"/>
          <p:nvPr/>
        </p:nvSpPr>
        <p:spPr>
          <a:xfrm>
            <a:off x="608374" y="346116"/>
            <a:ext cx="296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FF991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5668-26A7-4FE6-B73B-83F5755F4F1E}"/>
              </a:ext>
            </a:extLst>
          </p:cNvPr>
          <p:cNvSpPr txBox="1"/>
          <p:nvPr/>
        </p:nvSpPr>
        <p:spPr>
          <a:xfrm>
            <a:off x="2043754" y="5714013"/>
            <a:ext cx="3713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K-means 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17D171-4EAD-403B-9026-94188F1ED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9" y="1334970"/>
            <a:ext cx="4610333" cy="40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71418-A15C-465B-A08A-BC4505ACC93C}"/>
              </a:ext>
            </a:extLst>
          </p:cNvPr>
          <p:cNvSpPr txBox="1"/>
          <p:nvPr/>
        </p:nvSpPr>
        <p:spPr>
          <a:xfrm>
            <a:off x="608374" y="346116"/>
            <a:ext cx="6202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BE640-EF7C-4FA6-BB8A-70E91F92BA7B}"/>
              </a:ext>
            </a:extLst>
          </p:cNvPr>
          <p:cNvSpPr txBox="1"/>
          <p:nvPr/>
        </p:nvSpPr>
        <p:spPr>
          <a:xfrm>
            <a:off x="1521272" y="2360909"/>
            <a:ext cx="63433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X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대한 대역폭 계산하기</a:t>
            </a:r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bandwidth_X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estimate_bandwidth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(X, </a:t>
            </a:r>
            <a:r>
              <a:rPr lang="en-US" altLang="ko-KR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quantile=0.035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n_samples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(X))</a:t>
            </a:r>
          </a:p>
          <a:p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이동 군집화 모델을 학습</a:t>
            </a: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meanshift_model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MeanShift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(bandwidth=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bandwidth_X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bin_seeding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=True)</a:t>
            </a: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meanshift_model.fit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</a:t>
            </a:r>
          </a:p>
          <a:p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군집의 개수 구하기</a:t>
            </a: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labels =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meanshift_model.labels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num_clusters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np.unique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(labels))</a:t>
            </a: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print("\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nNumber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of clusters in input data =",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num_clusters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4EEE2-9B8B-40EB-A461-AF1D775A3364}"/>
              </a:ext>
            </a:extLst>
          </p:cNvPr>
          <p:cNvSpPr txBox="1"/>
          <p:nvPr/>
        </p:nvSpPr>
        <p:spPr>
          <a:xfrm>
            <a:off x="1631504" y="164884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이동평균 알고리즘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C2B55DD-030A-4972-8A1E-B282B313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83" y="1569875"/>
            <a:ext cx="634989" cy="6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8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79C19-A125-4C68-A680-018E8A6E96F5}"/>
              </a:ext>
            </a:extLst>
          </p:cNvPr>
          <p:cNvSpPr/>
          <p:nvPr/>
        </p:nvSpPr>
        <p:spPr>
          <a:xfrm>
            <a:off x="1631504" y="2348880"/>
            <a:ext cx="2304256" cy="418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5BEC9-7506-4FAC-B995-0B4E260F3EC3}"/>
              </a:ext>
            </a:extLst>
          </p:cNvPr>
          <p:cNvSpPr txBox="1"/>
          <p:nvPr/>
        </p:nvSpPr>
        <p:spPr>
          <a:xfrm>
            <a:off x="1633056" y="2348880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num_clusters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14</a:t>
            </a:r>
          </a:p>
          <a:p>
            <a:endParaRPr lang="en-US" altLang="ko-KR" dirty="0">
              <a:solidFill>
                <a:srgbClr val="FF99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방법 설정</a:t>
            </a:r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kmeans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KMeans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init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'k-means++',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n_clusters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num_clusters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n_init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=10)</a:t>
            </a:r>
          </a:p>
          <a:p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kmeans.fit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</a:t>
            </a:r>
          </a:p>
          <a:p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#csv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파일로 저장</a:t>
            </a:r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out=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pd.DataFrame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kmeans.labels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_)</a:t>
            </a:r>
          </a:p>
          <a:p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X=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pd.concat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([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X,out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],1)</a:t>
            </a:r>
          </a:p>
          <a:p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X.to_csv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('C:/Users/taeho/Desktop/Data/</a:t>
            </a:r>
            <a:r>
              <a:rPr lang="en-US" altLang="ko-KR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Clustering_Project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/cluster_plz.csv')</a:t>
            </a:r>
            <a:endParaRPr lang="ko-KR" altLang="en-US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54240-EE23-4B12-B599-394AF7CC5DF5}"/>
              </a:ext>
            </a:extLst>
          </p:cNvPr>
          <p:cNvSpPr txBox="1"/>
          <p:nvPr/>
        </p:nvSpPr>
        <p:spPr>
          <a:xfrm>
            <a:off x="608374" y="346116"/>
            <a:ext cx="6202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C357A-EB55-408F-B490-09317D59BB77}"/>
              </a:ext>
            </a:extLst>
          </p:cNvPr>
          <p:cNvSpPr txBox="1"/>
          <p:nvPr/>
        </p:nvSpPr>
        <p:spPr>
          <a:xfrm>
            <a:off x="1631504" y="164884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K-means </a:t>
            </a:r>
            <a:r>
              <a:rPr lang="ko-KR" altLang="en-US" sz="2800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2542FEE-8E93-4D74-88D0-A3E10493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83" y="1569875"/>
            <a:ext cx="634989" cy="6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9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9461F-05A2-4E1C-BAF7-2497879C2D18}"/>
              </a:ext>
            </a:extLst>
          </p:cNvPr>
          <p:cNvSpPr txBox="1"/>
          <p:nvPr/>
        </p:nvSpPr>
        <p:spPr>
          <a:xfrm>
            <a:off x="608374" y="346116"/>
            <a:ext cx="6202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20F867-1AD5-4FA8-BD7C-5B1EC257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82453"/>
              </p:ext>
            </p:extLst>
          </p:nvPr>
        </p:nvGraphicFramePr>
        <p:xfrm>
          <a:off x="327711" y="1196752"/>
          <a:ext cx="5192225" cy="536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7769">
                  <a:extLst>
                    <a:ext uri="{9D8B030D-6E8A-4147-A177-3AD203B41FA5}">
                      <a16:colId xmlns:a16="http://schemas.microsoft.com/office/drawing/2014/main" val="76188074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51657061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146617350"/>
                    </a:ext>
                  </a:extLst>
                </a:gridCol>
              </a:tblGrid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number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Food_name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Cluster_num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34514"/>
                  </a:ext>
                </a:extLst>
              </a:tr>
              <a:tr h="643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폴드포크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바비큐 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819988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마르게리따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243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치즈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스노잉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17006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23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맥앤치즈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칠리치즈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9581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맥앤치즈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리치치즈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5721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27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까르보나라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스파게티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2499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양송이스프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37695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크림스프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61916"/>
                  </a:ext>
                </a:extLst>
              </a:tr>
              <a:tr h="1068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7844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383E44-5EA7-4BD2-9D2D-E07B55E34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00248"/>
              </p:ext>
            </p:extLst>
          </p:nvPr>
        </p:nvGraphicFramePr>
        <p:xfrm>
          <a:off x="6001371" y="1196752"/>
          <a:ext cx="5951982" cy="4754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02741">
                  <a:extLst>
                    <a:ext uri="{9D8B030D-6E8A-4147-A177-3AD203B41FA5}">
                      <a16:colId xmlns:a16="http://schemas.microsoft.com/office/drawing/2014/main" val="761880743"/>
                    </a:ext>
                  </a:extLst>
                </a:gridCol>
                <a:gridCol w="2865247">
                  <a:extLst>
                    <a:ext uri="{9D8B030D-6E8A-4147-A177-3AD203B41FA5}">
                      <a16:colId xmlns:a16="http://schemas.microsoft.com/office/drawing/2014/main" val="1516570615"/>
                    </a:ext>
                  </a:extLst>
                </a:gridCol>
                <a:gridCol w="1983994">
                  <a:extLst>
                    <a:ext uri="{9D8B030D-6E8A-4147-A177-3AD203B41FA5}">
                      <a16:colId xmlns:a16="http://schemas.microsoft.com/office/drawing/2014/main" val="4146617350"/>
                    </a:ext>
                  </a:extLst>
                </a:gridCol>
              </a:tblGrid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number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Food_name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Cluster_num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34514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36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엔네이처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해물완자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819988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37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자연듬뿍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엔네이처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치킨너겟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243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39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의성마늘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떡갈비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17006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40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롯데 남도 떡갈비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9581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삼겹편채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5721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43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뚝배기불고기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24999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63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양송이크림스프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37695"/>
                  </a:ext>
                </a:extLst>
              </a:tr>
              <a:tr h="356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대구전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61916"/>
                  </a:ext>
                </a:extLst>
              </a:tr>
              <a:tr h="1068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78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40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D5CD22-3575-439C-9EBF-3B90665FE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28110"/>
              </p:ext>
            </p:extLst>
          </p:nvPr>
        </p:nvGraphicFramePr>
        <p:xfrm>
          <a:off x="1301261" y="1201544"/>
          <a:ext cx="5927355" cy="531034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274459">
                  <a:extLst>
                    <a:ext uri="{9D8B030D-6E8A-4147-A177-3AD203B41FA5}">
                      <a16:colId xmlns:a16="http://schemas.microsoft.com/office/drawing/2014/main" val="637302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318109671"/>
                    </a:ext>
                  </a:extLst>
                </a:gridCol>
                <a:gridCol w="2356752">
                  <a:extLst>
                    <a:ext uri="{9D8B030D-6E8A-4147-A177-3AD203B41FA5}">
                      <a16:colId xmlns:a16="http://schemas.microsoft.com/office/drawing/2014/main" val="338466956"/>
                    </a:ext>
                  </a:extLst>
                </a:gridCol>
              </a:tblGrid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음식명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80497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육교자</a:t>
                      </a:r>
                      <a:endParaRPr lang="en-US" altLang="ko-KR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19676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볼로네이즈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스파게티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791156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피자게티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87913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탄탄멘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86762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삼겹편채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3609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쌀떡볶이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044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상하목장 </a:t>
                      </a: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유기농우유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70542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우유치즈롤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이승미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6309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우유치즈롤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김지현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29464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쌀떡볶이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김지현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742950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71839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17482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18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552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DCAB11-549E-4C36-9325-543BB4366F43}"/>
              </a:ext>
            </a:extLst>
          </p:cNvPr>
          <p:cNvSpPr txBox="1"/>
          <p:nvPr/>
        </p:nvSpPr>
        <p:spPr>
          <a:xfrm>
            <a:off x="7927062" y="2459504"/>
            <a:ext cx="38575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직접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먹어본 음식에 대해 평가한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데이터가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실시간으로 반영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 임시데이터를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다음과 같이 구축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6DCA0-EF92-4A49-90A1-3162FBC8B69A}"/>
              </a:ext>
            </a:extLst>
          </p:cNvPr>
          <p:cNvSpPr txBox="1"/>
          <p:nvPr/>
        </p:nvSpPr>
        <p:spPr>
          <a:xfrm>
            <a:off x="608374" y="346116"/>
            <a:ext cx="4613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en-US" altLang="ko-KR" sz="28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44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C5445D7D-B64E-4B41-A1B4-15222264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10" y="2842984"/>
            <a:ext cx="1677632" cy="167763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629F54D4-41A8-4C46-8D86-3DEB7BE57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015" y="1814905"/>
            <a:ext cx="1593513" cy="1593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053E6-A27D-4414-B3BB-381C137197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469" l="10000" r="90000">
                        <a14:foregroundMark x1="46719" y1="42969" x2="55313" y2="41250"/>
                        <a14:foregroundMark x1="55313" y1="41250" x2="56250" y2="46094"/>
                        <a14:foregroundMark x1="27656" y1="86406" x2="35000" y2="89531"/>
                        <a14:foregroundMark x1="35000" y1="89531" x2="43438" y2="90469"/>
                        <a14:foregroundMark x1="43438" y1="90469" x2="63750" y2="8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14" y="1872457"/>
            <a:ext cx="1708691" cy="170869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C56693D0-F566-47AA-A04D-D1F7B1A0C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4821" y="2608570"/>
            <a:ext cx="468828" cy="4688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FF8C943-F3ED-4FEE-AE74-2BFB518C13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0813" y="2458349"/>
            <a:ext cx="468828" cy="46882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E9A7663-E173-4E3F-94B4-2B7F266E7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0725" y="2257975"/>
            <a:ext cx="468828" cy="4688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6675834-BBC3-4A40-87CD-BB41C75868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1294" y="2340635"/>
            <a:ext cx="462643" cy="46264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5A2F8FE-E6CD-4483-BCBD-C2F5489C5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6673" y="2340636"/>
            <a:ext cx="462643" cy="46264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072B28B-C165-4B74-A24F-29B7583B7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2737" y="2344036"/>
            <a:ext cx="462643" cy="4626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1B4E4E-770F-4F2D-AEAD-7F458FE6C5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08" y="4520616"/>
            <a:ext cx="1909831" cy="190983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561BD2D-4650-481B-BE33-6800F94AF048}"/>
              </a:ext>
            </a:extLst>
          </p:cNvPr>
          <p:cNvSpPr/>
          <p:nvPr/>
        </p:nvSpPr>
        <p:spPr>
          <a:xfrm rot="1221295" flipV="1">
            <a:off x="2837462" y="4360838"/>
            <a:ext cx="1981846" cy="17902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6FFC45CE-425B-4DBE-88B9-F4624D08E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1096" y="4520616"/>
            <a:ext cx="462643" cy="462643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66BF2C6F-7301-465F-9406-1BCE6E5969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256" y="4327635"/>
            <a:ext cx="462643" cy="46264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CDDD3F5-369F-484C-945C-955919278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0911" y="4699782"/>
            <a:ext cx="462643" cy="462643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09D0E45C-9B85-42A2-A77F-2FFC392D2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9738" y="4902389"/>
            <a:ext cx="462643" cy="462643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BDD884A-9FB6-40DB-8257-552E6886A6B7}"/>
              </a:ext>
            </a:extLst>
          </p:cNvPr>
          <p:cNvSpPr/>
          <p:nvPr/>
        </p:nvSpPr>
        <p:spPr>
          <a:xfrm rot="10800000" flipV="1">
            <a:off x="6880338" y="2867494"/>
            <a:ext cx="2165738" cy="29534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F3F7AD7-0260-4260-B45B-2051E390D8C7}"/>
              </a:ext>
            </a:extLst>
          </p:cNvPr>
          <p:cNvSpPr/>
          <p:nvPr/>
        </p:nvSpPr>
        <p:spPr>
          <a:xfrm rot="20636627" flipV="1">
            <a:off x="2805580" y="3097244"/>
            <a:ext cx="2167593" cy="27058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6192A81F-B974-4E61-AED8-D318794AE1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8050776">
            <a:off x="7284465" y="4425303"/>
            <a:ext cx="3011176" cy="111766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5210EE-0956-43AE-911B-59FCDB2C7573}"/>
              </a:ext>
            </a:extLst>
          </p:cNvPr>
          <p:cNvSpPr/>
          <p:nvPr/>
        </p:nvSpPr>
        <p:spPr>
          <a:xfrm rot="19527775">
            <a:off x="7888001" y="4425018"/>
            <a:ext cx="915635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500" b="0" cap="none" spc="0" dirty="0">
                <a:ln w="0"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endParaRPr lang="en-US" altLang="ko-KR" sz="2500" b="0" cap="none" spc="0" dirty="0">
              <a:ln w="0"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277008-57EA-4F0B-BDD7-B9E9DB3B7242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2CDF4-5B85-4A3D-9A20-ACC59687985A}"/>
              </a:ext>
            </a:extLst>
          </p:cNvPr>
          <p:cNvSpPr txBox="1"/>
          <p:nvPr/>
        </p:nvSpPr>
        <p:spPr>
          <a:xfrm>
            <a:off x="1097400" y="4590223"/>
            <a:ext cx="115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A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DC6E23-E3E7-40C8-8DD6-53BA5C7EFFCA}"/>
              </a:ext>
            </a:extLst>
          </p:cNvPr>
          <p:cNvSpPr txBox="1"/>
          <p:nvPr/>
        </p:nvSpPr>
        <p:spPr>
          <a:xfrm>
            <a:off x="9563786" y="3481745"/>
            <a:ext cx="115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B</a:t>
            </a:r>
            <a:endParaRPr lang="ko-KR" altLang="en-US" sz="2000" b="1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51662-BEC8-45A6-BACF-2D30D158EC9B}"/>
              </a:ext>
            </a:extLst>
          </p:cNvPr>
          <p:cNvSpPr txBox="1"/>
          <p:nvPr/>
        </p:nvSpPr>
        <p:spPr>
          <a:xfrm>
            <a:off x="4818442" y="3776659"/>
            <a:ext cx="31838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</a:t>
            </a:r>
            <a:r>
              <a:rPr lang="en-US" altLang="ko-KR" sz="2300" b="1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3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≒ User B</a:t>
            </a:r>
            <a:endParaRPr lang="ko-KR" altLang="en-US" sz="23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0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http://cfile27.uf.tistory.com/image/99926F335A0055731B9905">
            <a:extLst>
              <a:ext uri="{FF2B5EF4-FFF2-40B4-BE49-F238E27FC236}">
                <a16:creationId xmlns:a16="http://schemas.microsoft.com/office/drawing/2014/main" id="{1AF23840-1051-4B31-9B6D-9489099A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6286" r="3782" b="2078"/>
          <a:stretch/>
        </p:blipFill>
        <p:spPr bwMode="auto">
          <a:xfrm>
            <a:off x="2425823" y="2818422"/>
            <a:ext cx="64807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0BD1A-F768-4710-9C0E-D2C03C893C25}"/>
              </a:ext>
            </a:extLst>
          </p:cNvPr>
          <p:cNvSpPr txBox="1"/>
          <p:nvPr/>
        </p:nvSpPr>
        <p:spPr>
          <a:xfrm>
            <a:off x="3215680" y="1850882"/>
            <a:ext cx="32223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피어슨</a:t>
            </a:r>
            <a:r>
              <a:rPr lang="ko-KR" altLang="en-US" sz="33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상관계수란</a:t>
            </a:r>
            <a:r>
              <a:rPr lang="en-US" altLang="ko-KR" sz="33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30693-F555-496C-9CF4-FF5379910F6E}"/>
              </a:ext>
            </a:extLst>
          </p:cNvPr>
          <p:cNvSpPr txBox="1"/>
          <p:nvPr/>
        </p:nvSpPr>
        <p:spPr>
          <a:xfrm>
            <a:off x="2300350" y="5341753"/>
            <a:ext cx="80441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대상의 유사도를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 ~ 1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수치로 나타내는 계수 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7505FD7E-FAC7-4FC4-BA2B-14BFD3315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679" y="1742188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35E815-10FE-4E85-863A-1D26B4196172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58940-B1C8-4E61-B4C2-61D4AFCC8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4" t="20586" r="10428" b="10081"/>
          <a:stretch/>
        </p:blipFill>
        <p:spPr>
          <a:xfrm>
            <a:off x="1127448" y="1346061"/>
            <a:ext cx="9721080" cy="51327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0CBC6B-6B3F-4EC8-BA74-A0507D151C6F}"/>
              </a:ext>
            </a:extLst>
          </p:cNvPr>
          <p:cNvSpPr/>
          <p:nvPr/>
        </p:nvSpPr>
        <p:spPr>
          <a:xfrm rot="789525" flipV="1">
            <a:off x="5367794" y="2179783"/>
            <a:ext cx="1691788" cy="1237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0CFBAC3-3E14-4B37-B725-B2BC4B073C7F}"/>
              </a:ext>
            </a:extLst>
          </p:cNvPr>
          <p:cNvSpPr/>
          <p:nvPr/>
        </p:nvSpPr>
        <p:spPr>
          <a:xfrm rot="3358295">
            <a:off x="6468963" y="3695319"/>
            <a:ext cx="2963165" cy="1227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EB65F7D-E847-4C3D-9B0E-139D725B9F78}"/>
              </a:ext>
            </a:extLst>
          </p:cNvPr>
          <p:cNvSpPr/>
          <p:nvPr/>
        </p:nvSpPr>
        <p:spPr>
          <a:xfrm rot="2479870" flipV="1">
            <a:off x="4669075" y="3572987"/>
            <a:ext cx="4643907" cy="14023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1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rot="5400000">
            <a:off x="-24680" y="-27384"/>
            <a:ext cx="1268761" cy="126876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7488" y="908720"/>
            <a:ext cx="3003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CONTENTS</a:t>
            </a:r>
            <a:endParaRPr lang="ko-KR" altLang="en-US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98849" y="307897"/>
            <a:ext cx="1048072" cy="103078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490811" y="1186567"/>
            <a:ext cx="398140" cy="398140"/>
            <a:chOff x="3570062" y="1207105"/>
            <a:chExt cx="398140" cy="398140"/>
          </a:xfrm>
        </p:grpSpPr>
        <p:cxnSp>
          <p:nvCxnSpPr>
            <p:cNvPr id="22" name="직선 연결선 21"/>
            <p:cNvCxnSpPr/>
            <p:nvPr/>
          </p:nvCxnSpPr>
          <p:spPr>
            <a:xfrm flipH="1">
              <a:off x="3572230" y="1211867"/>
              <a:ext cx="385606" cy="37924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각 삼각형 24"/>
            <p:cNvSpPr/>
            <p:nvPr/>
          </p:nvSpPr>
          <p:spPr>
            <a:xfrm rot="16200000">
              <a:off x="3570062" y="1207105"/>
              <a:ext cx="398140" cy="39814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376880" y="2287861"/>
            <a:ext cx="2268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</a:t>
            </a:r>
            <a:r>
              <a:rPr lang="en-US" altLang="ko-KR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72622" y="2231186"/>
            <a:ext cx="672430" cy="672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Ⅰ</a:t>
            </a:r>
            <a:endParaRPr lang="ko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5" name="직각 삼각형 34"/>
          <p:cNvSpPr/>
          <p:nvPr/>
        </p:nvSpPr>
        <p:spPr>
          <a:xfrm rot="16200000">
            <a:off x="3116833" y="2993710"/>
            <a:ext cx="247671" cy="2476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72622" y="3099850"/>
            <a:ext cx="672430" cy="672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Ⅱ</a:t>
            </a:r>
          </a:p>
        </p:txBody>
      </p:sp>
      <p:sp>
        <p:nvSpPr>
          <p:cNvPr id="28" name="직각 삼각형 27"/>
          <p:cNvSpPr/>
          <p:nvPr/>
        </p:nvSpPr>
        <p:spPr>
          <a:xfrm rot="16200000">
            <a:off x="3116833" y="3862374"/>
            <a:ext cx="247671" cy="2476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72622" y="3968514"/>
            <a:ext cx="672430" cy="672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Ⅲ</a:t>
            </a:r>
          </a:p>
        </p:txBody>
      </p:sp>
      <p:sp>
        <p:nvSpPr>
          <p:cNvPr id="30" name="직각 삼각형 29"/>
          <p:cNvSpPr/>
          <p:nvPr/>
        </p:nvSpPr>
        <p:spPr>
          <a:xfrm rot="16200000">
            <a:off x="3116833" y="4731038"/>
            <a:ext cx="247671" cy="2476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72622" y="4837178"/>
            <a:ext cx="672430" cy="672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Ⅳ</a:t>
            </a:r>
          </a:p>
        </p:txBody>
      </p:sp>
      <p:sp>
        <p:nvSpPr>
          <p:cNvPr id="32" name="직각 삼각형 31"/>
          <p:cNvSpPr/>
          <p:nvPr/>
        </p:nvSpPr>
        <p:spPr>
          <a:xfrm rot="16200000">
            <a:off x="3116833" y="5599702"/>
            <a:ext cx="247671" cy="2476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376880" y="3174955"/>
            <a:ext cx="1528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HMR </a:t>
            </a:r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76880" y="4062049"/>
            <a:ext cx="23342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냉장고를 부탁해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76881" y="4949143"/>
            <a:ext cx="2579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저녁식샤를</a:t>
            </a:r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합시다</a:t>
            </a: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11691261" y="6274863"/>
            <a:ext cx="493059" cy="50443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428743" y="6130846"/>
            <a:ext cx="755576" cy="7200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 rot="10800000">
            <a:off x="9709538" y="-29849"/>
            <a:ext cx="2482462" cy="3861048"/>
            <a:chOff x="6732240" y="977127"/>
            <a:chExt cx="2482462" cy="3861048"/>
          </a:xfrm>
        </p:grpSpPr>
        <p:pic>
          <p:nvPicPr>
            <p:cNvPr id="23" name="Picture 2" descr="C:\Users\user\Desktop\Untitled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6" b="17146"/>
            <a:stretch/>
          </p:blipFill>
          <p:spPr bwMode="auto">
            <a:xfrm>
              <a:off x="6732240" y="2272718"/>
              <a:ext cx="2482462" cy="256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user\Desktop\Untitled-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/>
            <a:stretch/>
          </p:blipFill>
          <p:spPr bwMode="auto">
            <a:xfrm>
              <a:off x="6732240" y="977127"/>
              <a:ext cx="1158822" cy="198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99590F-67EA-47F4-9AD4-54C0674FFB05}"/>
              </a:ext>
            </a:extLst>
          </p:cNvPr>
          <p:cNvCxnSpPr/>
          <p:nvPr/>
        </p:nvCxnSpPr>
        <p:spPr>
          <a:xfrm flipH="1">
            <a:off x="298849" y="6488"/>
            <a:ext cx="1122576" cy="112550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6ECC49-A6AA-4C4C-83B3-64D609B38B77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FFE8B7C0-7A9A-4B8A-9A4D-0ED5859D2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584" y="1638290"/>
            <a:ext cx="5328592" cy="1574686"/>
          </a:xfrm>
          <a:prstGeom prst="rect">
            <a:avLst/>
          </a:prstGeom>
        </p:spPr>
      </p:pic>
      <p:pic>
        <p:nvPicPr>
          <p:cNvPr id="7" name="그래픽 4">
            <a:extLst>
              <a:ext uri="{FF2B5EF4-FFF2-40B4-BE49-F238E27FC236}">
                <a16:creationId xmlns:a16="http://schemas.microsoft.com/office/drawing/2014/main" id="{397F5ED9-0B72-4BDC-BC98-D62C6552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584" y="3992825"/>
            <a:ext cx="5328592" cy="1574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5C90C-30F5-411E-82DF-6860E50D195F}"/>
              </a:ext>
            </a:extLst>
          </p:cNvPr>
          <p:cNvSpPr txBox="1"/>
          <p:nvPr/>
        </p:nvSpPr>
        <p:spPr>
          <a:xfrm>
            <a:off x="2688383" y="1854999"/>
            <a:ext cx="226055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추측평점이란</a:t>
            </a:r>
            <a:r>
              <a:rPr lang="en-US" altLang="ko-KR" sz="31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115D6-0571-4CCE-A1FF-54CE4DF5A60B}"/>
              </a:ext>
            </a:extLst>
          </p:cNvPr>
          <p:cNvSpPr txBox="1"/>
          <p:nvPr/>
        </p:nvSpPr>
        <p:spPr>
          <a:xfrm>
            <a:off x="2711624" y="2519898"/>
            <a:ext cx="32960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유사도 </a:t>
            </a:r>
            <a:r>
              <a:rPr lang="en-US" altLang="ko-KR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 (</a:t>
            </a:r>
            <a:r>
              <a:rPr lang="ko-KR" altLang="en-US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타인의</a:t>
            </a:r>
            <a:r>
              <a:rPr lang="en-US" altLang="ko-KR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25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음식평점</a:t>
            </a:r>
            <a:endParaRPr lang="en-US" altLang="ko-KR" sz="25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828A9-878E-4B7E-BC1D-29D0460369E4}"/>
              </a:ext>
            </a:extLst>
          </p:cNvPr>
          <p:cNvSpPr txBox="1"/>
          <p:nvPr/>
        </p:nvSpPr>
        <p:spPr>
          <a:xfrm>
            <a:off x="2688383" y="4227765"/>
            <a:ext cx="228620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예상평점이란</a:t>
            </a:r>
            <a:r>
              <a:rPr lang="en-US" altLang="ko-KR" sz="31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6C2CF-4407-4BCB-A054-0725A4C9F8A6}"/>
              </a:ext>
            </a:extLst>
          </p:cNvPr>
          <p:cNvSpPr txBox="1"/>
          <p:nvPr/>
        </p:nvSpPr>
        <p:spPr>
          <a:xfrm>
            <a:off x="2711624" y="4869579"/>
            <a:ext cx="3248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추측평점총합 </a:t>
            </a:r>
            <a:r>
              <a:rPr lang="en-US" altLang="ko-KR" sz="25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sz="25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유사도총합</a:t>
            </a:r>
            <a:endParaRPr lang="en-US" altLang="ko-KR" sz="25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8C7DA6-5BB1-4FEA-A829-20ADE1657BE6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26AE3-531B-4863-BDA3-221A5D10BA02}"/>
              </a:ext>
            </a:extLst>
          </p:cNvPr>
          <p:cNvSpPr/>
          <p:nvPr/>
        </p:nvSpPr>
        <p:spPr>
          <a:xfrm>
            <a:off x="5616624" y="2060848"/>
            <a:ext cx="6096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(8.0, '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요리팜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치즈')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(7.383788432602833, '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대구전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(5.544385513734458, '부추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왕교자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(5.056192100560136, '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그릭요거트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플레인')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(4.999999999999999, '브런치 소시지')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(4.219556261170284, 'OK COOK 차돌 된장찌개')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(4.0, '제주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톳밥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(3.0, '스크램블 에그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쉬림프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볶음밥')</a:t>
            </a:r>
          </a:p>
          <a:p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(3.0, '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삼계리조또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502F6CA8-AF05-4CD8-B30A-69F38D1A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464" y="2590184"/>
            <a:ext cx="1677632" cy="167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5D385-A956-463F-9879-D6F206E5F19F}"/>
              </a:ext>
            </a:extLst>
          </p:cNvPr>
          <p:cNvSpPr txBox="1"/>
          <p:nvPr/>
        </p:nvSpPr>
        <p:spPr>
          <a:xfrm>
            <a:off x="1623954" y="4337423"/>
            <a:ext cx="115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User A</a:t>
            </a:r>
            <a:endParaRPr lang="ko-KR" altLang="en-US" sz="20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605D44C-C3CA-4E8C-B056-2A8E6EB22AE0}"/>
              </a:ext>
            </a:extLst>
          </p:cNvPr>
          <p:cNvSpPr/>
          <p:nvPr/>
        </p:nvSpPr>
        <p:spPr>
          <a:xfrm flipV="1">
            <a:off x="3151729" y="3601300"/>
            <a:ext cx="2189687" cy="33175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D095F-6162-4E1B-985B-D43DCB067CE9}"/>
              </a:ext>
            </a:extLst>
          </p:cNvPr>
          <p:cNvSpPr txBox="1"/>
          <p:nvPr/>
        </p:nvSpPr>
        <p:spPr>
          <a:xfrm>
            <a:off x="3793623" y="3201190"/>
            <a:ext cx="80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추천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D095F-6162-4E1B-985B-D43DCB067CE9}"/>
              </a:ext>
            </a:extLst>
          </p:cNvPr>
          <p:cNvSpPr txBox="1"/>
          <p:nvPr/>
        </p:nvSpPr>
        <p:spPr>
          <a:xfrm>
            <a:off x="1746465" y="4737533"/>
            <a:ext cx="72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이승미</a:t>
            </a:r>
            <a:endParaRPr lang="ko-KR" altLang="en-US" sz="20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222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0CE747D-0740-40A3-9674-83F3937E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504" y="1436059"/>
            <a:ext cx="3224345" cy="4441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6E271-C034-4060-A755-B292809F2DFF}"/>
              </a:ext>
            </a:extLst>
          </p:cNvPr>
          <p:cNvSpPr txBox="1"/>
          <p:nvPr/>
        </p:nvSpPr>
        <p:spPr>
          <a:xfrm>
            <a:off x="2603893" y="1781836"/>
            <a:ext cx="13885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목록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AB677-2999-4C02-A4C3-46655DCD435A}"/>
              </a:ext>
            </a:extLst>
          </p:cNvPr>
          <p:cNvSpPr txBox="1"/>
          <p:nvPr/>
        </p:nvSpPr>
        <p:spPr>
          <a:xfrm>
            <a:off x="2279577" y="2573924"/>
            <a:ext cx="171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오뚜기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DA879-9C07-4725-9D6C-576A248C4C18}"/>
              </a:ext>
            </a:extLst>
          </p:cNvPr>
          <p:cNvSpPr txBox="1"/>
          <p:nvPr/>
        </p:nvSpPr>
        <p:spPr>
          <a:xfrm>
            <a:off x="2279577" y="3061543"/>
            <a:ext cx="171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제육 볶음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CE8C-C430-41EE-9D6D-135A453C0432}"/>
              </a:ext>
            </a:extLst>
          </p:cNvPr>
          <p:cNvSpPr txBox="1"/>
          <p:nvPr/>
        </p:nvSpPr>
        <p:spPr>
          <a:xfrm>
            <a:off x="2279577" y="3586646"/>
            <a:ext cx="171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스파게티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8723A-C395-4977-89FD-170EBFD0C25B}"/>
              </a:ext>
            </a:extLst>
          </p:cNvPr>
          <p:cNvSpPr txBox="1"/>
          <p:nvPr/>
        </p:nvSpPr>
        <p:spPr>
          <a:xfrm>
            <a:off x="2279576" y="4114080"/>
            <a:ext cx="1980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비프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로간조쉬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0BC4B-3E41-4100-B711-77947B1AE611}"/>
              </a:ext>
            </a:extLst>
          </p:cNvPr>
          <p:cNvSpPr txBox="1"/>
          <p:nvPr/>
        </p:nvSpPr>
        <p:spPr>
          <a:xfrm>
            <a:off x="2279577" y="4613066"/>
            <a:ext cx="198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부산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개금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밀면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846AEA8A-34A6-4228-809E-4B4752D0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42" y="1412776"/>
            <a:ext cx="3224345" cy="444121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1D16CF-25CB-44F6-94F7-2CB6C90AE970}"/>
              </a:ext>
            </a:extLst>
          </p:cNvPr>
          <p:cNvSpPr/>
          <p:nvPr/>
        </p:nvSpPr>
        <p:spPr>
          <a:xfrm>
            <a:off x="5717583" y="3282864"/>
            <a:ext cx="628364" cy="525103"/>
          </a:xfrm>
          <a:prstGeom prst="rightArrow">
            <a:avLst/>
          </a:prstGeom>
          <a:solidFill>
            <a:srgbClr val="F6C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D274A-CE75-4582-B898-219538685CB2}"/>
              </a:ext>
            </a:extLst>
          </p:cNvPr>
          <p:cNvSpPr txBox="1"/>
          <p:nvPr/>
        </p:nvSpPr>
        <p:spPr>
          <a:xfrm>
            <a:off x="8272121" y="1781836"/>
            <a:ext cx="13885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 제품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C0B38-47D2-44BA-8645-953F5EA6D5AF}"/>
              </a:ext>
            </a:extLst>
          </p:cNvPr>
          <p:cNvSpPr txBox="1"/>
          <p:nvPr/>
        </p:nvSpPr>
        <p:spPr>
          <a:xfrm>
            <a:off x="7966645" y="2573924"/>
            <a:ext cx="171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백세카레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A1281-30D0-4935-A917-E80E0E7866C6}"/>
              </a:ext>
            </a:extLst>
          </p:cNvPr>
          <p:cNvSpPr txBox="1"/>
          <p:nvPr/>
        </p:nvSpPr>
        <p:spPr>
          <a:xfrm>
            <a:off x="7966645" y="3061543"/>
            <a:ext cx="219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하이라이스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4A428-C7A4-4EFC-8538-BCB23D99D5D0}"/>
              </a:ext>
            </a:extLst>
          </p:cNvPr>
          <p:cNvSpPr txBox="1"/>
          <p:nvPr/>
        </p:nvSpPr>
        <p:spPr>
          <a:xfrm>
            <a:off x="7966645" y="3586646"/>
            <a:ext cx="171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비프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코르마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DD4C2-9528-4A6F-AB81-31275123B481}"/>
              </a:ext>
            </a:extLst>
          </p:cNvPr>
          <p:cNvSpPr txBox="1"/>
          <p:nvPr/>
        </p:nvSpPr>
        <p:spPr>
          <a:xfrm>
            <a:off x="7966644" y="4114080"/>
            <a:ext cx="1980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사천 </a:t>
            </a:r>
            <a:r>
              <a:rPr lang="ko-KR" altLang="en-US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짜장밥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5787F-353E-41FD-85CA-B05C8BF83C14}"/>
              </a:ext>
            </a:extLst>
          </p:cNvPr>
          <p:cNvSpPr txBox="1"/>
          <p:nvPr/>
        </p:nvSpPr>
        <p:spPr>
          <a:xfrm>
            <a:off x="7966645" y="4613066"/>
            <a:ext cx="198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5. 3</a:t>
            </a:r>
            <a:r>
              <a:rPr lang="ko-KR" altLang="en-US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 낚지 덮밥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F97E1-160F-4039-965A-E94148B4365A}"/>
              </a:ext>
            </a:extLst>
          </p:cNvPr>
          <p:cNvSpPr txBox="1"/>
          <p:nvPr/>
        </p:nvSpPr>
        <p:spPr>
          <a:xfrm>
            <a:off x="7939864" y="4919951"/>
            <a:ext cx="198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7F736-D9D1-4BBF-A808-B59E25CE1EA6}"/>
              </a:ext>
            </a:extLst>
          </p:cNvPr>
          <p:cNvSpPr txBox="1"/>
          <p:nvPr/>
        </p:nvSpPr>
        <p:spPr>
          <a:xfrm>
            <a:off x="608374" y="346116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협업필터링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32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A1E48F-EB6A-4600-8DC1-AEC39D121C87}"/>
              </a:ext>
            </a:extLst>
          </p:cNvPr>
          <p:cNvSpPr txBox="1"/>
          <p:nvPr/>
        </p:nvSpPr>
        <p:spPr>
          <a:xfrm>
            <a:off x="737674" y="636913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HMR</a:t>
            </a:r>
            <a:r>
              <a:rPr lang="en-US" altLang="ko-KR" sz="2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</a:t>
            </a:r>
            <a:r>
              <a:rPr lang="ko-KR" altLang="en-US" sz="36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추천시스템</a:t>
            </a:r>
            <a:r>
              <a:rPr lang="ko-KR" altLang="en-US" sz="2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 및 발전방향</a:t>
            </a:r>
            <a:endParaRPr lang="en-US" altLang="ko-KR" sz="40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024F831-34C3-419D-B512-15FB85C02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836" y="2341289"/>
            <a:ext cx="2652361" cy="265236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879976" y="2165521"/>
            <a:ext cx="5787169" cy="2873255"/>
            <a:chOff x="5632046" y="2165521"/>
            <a:chExt cx="5787169" cy="2873255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4A20DE94-2343-4C55-82D9-ABBD644F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2046" y="3052452"/>
              <a:ext cx="1168636" cy="1168636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1D92BB4D-C052-45F0-BEE8-04647ED1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96400" y="2165521"/>
              <a:ext cx="1110039" cy="11100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C947F3-7400-4C74-AC3C-C0F1334B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469" l="10000" r="90000">
                          <a14:foregroundMark x1="46719" y1="42969" x2="55313" y2="41250"/>
                          <a14:foregroundMark x1="55313" y1="41250" x2="56250" y2="46094"/>
                          <a14:foregroundMark x1="27656" y1="86406" x2="35000" y2="89531"/>
                          <a14:foregroundMark x1="35000" y1="89531" x2="43438" y2="90469"/>
                          <a14:foregroundMark x1="43438" y1="90469" x2="63750" y2="89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37" y="2417466"/>
              <a:ext cx="1190272" cy="1190272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038D7D68-C8E6-411D-9C71-4B575361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54992" y="3102415"/>
              <a:ext cx="326585" cy="32658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661607C4-7C06-4C0A-8CE0-CD042725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49334" y="3030407"/>
              <a:ext cx="326585" cy="326585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BE994FD7-98E8-4523-A82E-F5538D55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23761" y="2938374"/>
              <a:ext cx="326585" cy="326585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B0202256-EE86-4721-951C-7F451ABD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33510" y="2746684"/>
              <a:ext cx="322276" cy="322276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EA115321-E46C-4ED6-AC30-A7B2FCD9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21542" y="2746684"/>
              <a:ext cx="322276" cy="322276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99E3ED53-7B22-4C2D-9750-1ACB4D62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49003" y="2733589"/>
              <a:ext cx="322276" cy="32227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DF4A0D-6008-4278-8108-053E52FA8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381" y="3708390"/>
              <a:ext cx="1330386" cy="1330386"/>
            </a:xfrm>
            <a:prstGeom prst="rect">
              <a:avLst/>
            </a:prstGeom>
          </p:spPr>
        </p:pic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05661B59-4281-4CD8-B857-344BBD1EC23C}"/>
                </a:ext>
              </a:extLst>
            </p:cNvPr>
            <p:cNvSpPr/>
            <p:nvPr/>
          </p:nvSpPr>
          <p:spPr>
            <a:xfrm rot="1221295" flipV="1">
              <a:off x="6915290" y="4182387"/>
              <a:ext cx="1122528" cy="12470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58FB5A1A-6F68-4F9C-AAAD-81075FE7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1074" y="4268752"/>
              <a:ext cx="322276" cy="322276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2328795B-DB75-4170-B9D7-86AB6F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42504" y="4143693"/>
              <a:ext cx="322276" cy="322276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92CDB967-581A-4375-955E-1A4759CC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1342" y="4367985"/>
              <a:ext cx="322276" cy="322276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97795D91-B751-4C6D-8E78-03605810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1382" y="4519680"/>
              <a:ext cx="322276" cy="322276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E91455-52B1-4696-9C77-8162A6810E51}"/>
                </a:ext>
              </a:extLst>
            </p:cNvPr>
            <p:cNvSpPr/>
            <p:nvPr/>
          </p:nvSpPr>
          <p:spPr>
            <a:xfrm rot="10800000" flipV="1">
              <a:off x="8905518" y="3098257"/>
              <a:ext cx="778654" cy="11471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991A464B-04C6-47D9-AF69-9F4C22EDCD36}"/>
                </a:ext>
              </a:extLst>
            </p:cNvPr>
            <p:cNvSpPr/>
            <p:nvPr/>
          </p:nvSpPr>
          <p:spPr>
            <a:xfrm rot="20636627" flipV="1">
              <a:off x="6939174" y="3393579"/>
              <a:ext cx="1061093" cy="12844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BEF21093-AAA4-4C35-90F6-15B6FB114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050776">
              <a:off x="9172309" y="3846800"/>
              <a:ext cx="1292708" cy="479817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C1C25B-AE73-411D-A15E-A2C4A1C05B2C}"/>
                </a:ext>
              </a:extLst>
            </p:cNvPr>
            <p:cNvSpPr/>
            <p:nvPr/>
          </p:nvSpPr>
          <p:spPr>
            <a:xfrm rot="19170225">
              <a:off x="9245867" y="3733045"/>
              <a:ext cx="709638" cy="3231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5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추천</a:t>
              </a:r>
              <a:endParaRPr lang="en-US" altLang="ko-KR" sz="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0B40F3D8-CE2E-4667-B137-580AB41D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98827" y="2652408"/>
              <a:ext cx="720388" cy="720388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5303912" y="2417466"/>
            <a:ext cx="0" cy="2263352"/>
          </a:xfrm>
          <a:prstGeom prst="line">
            <a:avLst/>
          </a:prstGeom>
          <a:ln w="38100">
            <a:solidFill>
              <a:srgbClr val="FFDF7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27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1841685" y="1268760"/>
            <a:ext cx="1373995" cy="1030496"/>
          </a:xfrm>
        </p:spPr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3574959" y="1340446"/>
            <a:ext cx="6049433" cy="792410"/>
          </a:xfrm>
        </p:spPr>
        <p:txBody>
          <a:bodyPr/>
          <a:lstStyle/>
          <a:p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냉장고를 부탁해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02A96-5B27-44CD-B9A7-4277F4DF6DD1}"/>
              </a:ext>
            </a:extLst>
          </p:cNvPr>
          <p:cNvSpPr txBox="1"/>
          <p:nvPr/>
        </p:nvSpPr>
        <p:spPr>
          <a:xfrm>
            <a:off x="3670950" y="3885872"/>
            <a:ext cx="48013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en-US" altLang="ko-KR" sz="3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DataSet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D7169-8A8C-41DF-B588-EA9863B8496D}"/>
              </a:ext>
            </a:extLst>
          </p:cNvPr>
          <p:cNvSpPr txBox="1"/>
          <p:nvPr/>
        </p:nvSpPr>
        <p:spPr>
          <a:xfrm>
            <a:off x="3670950" y="4677960"/>
            <a:ext cx="3506088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 및 코드소개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A0D4F-2EE8-43DA-A53C-32571C418A1E}"/>
              </a:ext>
            </a:extLst>
          </p:cNvPr>
          <p:cNvSpPr txBox="1"/>
          <p:nvPr/>
        </p:nvSpPr>
        <p:spPr>
          <a:xfrm>
            <a:off x="3677265" y="3140968"/>
            <a:ext cx="200247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4054859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9FF5B5-5186-4EB3-9260-E6A786B7F2F0}"/>
              </a:ext>
            </a:extLst>
          </p:cNvPr>
          <p:cNvSpPr txBox="1"/>
          <p:nvPr/>
        </p:nvSpPr>
        <p:spPr>
          <a:xfrm>
            <a:off x="608374" y="346116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637838E-D28D-42AA-998F-4E2C90B2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52" y="1759126"/>
            <a:ext cx="3008664" cy="300866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C4A9CD1-9544-4A43-AC8C-E40B55BE1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3071" y="2417603"/>
            <a:ext cx="2314816" cy="231481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5B1C476-58F4-43C6-A048-668E9C999950}"/>
              </a:ext>
            </a:extLst>
          </p:cNvPr>
          <p:cNvSpPr/>
          <p:nvPr/>
        </p:nvSpPr>
        <p:spPr>
          <a:xfrm>
            <a:off x="4777774" y="2965618"/>
            <a:ext cx="864096" cy="792088"/>
          </a:xfrm>
          <a:prstGeom prst="rightArrow">
            <a:avLst/>
          </a:prstGeom>
          <a:solidFill>
            <a:srgbClr val="FF9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300888D-DD2C-4FAC-847F-2EFE3ACAA6BA}"/>
              </a:ext>
            </a:extLst>
          </p:cNvPr>
          <p:cNvSpPr/>
          <p:nvPr/>
        </p:nvSpPr>
        <p:spPr>
          <a:xfrm>
            <a:off x="8050608" y="2996061"/>
            <a:ext cx="864096" cy="792088"/>
          </a:xfrm>
          <a:prstGeom prst="rightArrow">
            <a:avLst/>
          </a:prstGeom>
          <a:solidFill>
            <a:srgbClr val="FF9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A0C451C-F7DF-47BE-A41B-B5312E3AF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51102">
            <a:off x="1386369" y="1866222"/>
            <a:ext cx="820270" cy="82027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BCE91BA-6763-4B2B-BF83-30F14C36AD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68333">
            <a:off x="6549275" y="2690316"/>
            <a:ext cx="1146287" cy="114628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9A1ADC4-8435-4EAC-BE8A-FE752DF1EA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8699" y="3679033"/>
            <a:ext cx="792088" cy="79208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FFCE8E3-AF38-4297-80E2-FE7A51A3D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1021" y="2655786"/>
            <a:ext cx="1114129" cy="1114129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AF7C03E-9D0A-4D4D-8545-C206B2054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6360" y="2437184"/>
            <a:ext cx="1909842" cy="19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6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BF490-F855-49AF-A547-648E3BDF0884}"/>
              </a:ext>
            </a:extLst>
          </p:cNvPr>
          <p:cNvSpPr txBox="1"/>
          <p:nvPr/>
        </p:nvSpPr>
        <p:spPr>
          <a:xfrm>
            <a:off x="608374" y="346116"/>
            <a:ext cx="2651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D83517E-1EA2-4FD0-BBA9-803CAC400BEF}"/>
              </a:ext>
            </a:extLst>
          </p:cNvPr>
          <p:cNvCxnSpPr>
            <a:cxnSpLocks/>
          </p:cNvCxnSpPr>
          <p:nvPr/>
        </p:nvCxnSpPr>
        <p:spPr>
          <a:xfrm>
            <a:off x="5722982" y="2929136"/>
            <a:ext cx="0" cy="740566"/>
          </a:xfrm>
          <a:prstGeom prst="straightConnector1">
            <a:avLst/>
          </a:prstGeom>
          <a:ln w="635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D30B356-3730-4FD1-B98A-E3453138D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26222"/>
              </p:ext>
            </p:extLst>
          </p:nvPr>
        </p:nvGraphicFramePr>
        <p:xfrm>
          <a:off x="2001869" y="1460430"/>
          <a:ext cx="7442226" cy="131064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105530">
                  <a:extLst>
                    <a:ext uri="{9D8B030D-6E8A-4147-A177-3AD203B41FA5}">
                      <a16:colId xmlns:a16="http://schemas.microsoft.com/office/drawing/2014/main" val="3967617337"/>
                    </a:ext>
                  </a:extLst>
                </a:gridCol>
                <a:gridCol w="6336696">
                  <a:extLst>
                    <a:ext uri="{9D8B030D-6E8A-4147-A177-3AD203B41FA5}">
                      <a16:colId xmlns:a16="http://schemas.microsoft.com/office/drawing/2014/main" val="157367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2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주재료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120g,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17ml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부재료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식초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1/2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큰술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(7ml),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양념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큰술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(30ml),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물엿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큰술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(10g),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설탕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큰술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(10g),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식용유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1/2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566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789013A-F76B-4185-81CA-50BBF14A3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63575"/>
              </p:ext>
            </p:extLst>
          </p:nvPr>
        </p:nvGraphicFramePr>
        <p:xfrm>
          <a:off x="4002487" y="3921819"/>
          <a:ext cx="3513435" cy="2245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312">
                  <a:extLst>
                    <a:ext uri="{9D8B030D-6E8A-4147-A177-3AD203B41FA5}">
                      <a16:colId xmlns:a16="http://schemas.microsoft.com/office/drawing/2014/main" val="396761733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73673725"/>
                    </a:ext>
                  </a:extLst>
                </a:gridCol>
                <a:gridCol w="1369011">
                  <a:extLst>
                    <a:ext uri="{9D8B030D-6E8A-4147-A177-3AD203B41FA5}">
                      <a16:colId xmlns:a16="http://schemas.microsoft.com/office/drawing/2014/main" val="3984410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주재료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부재료</a:t>
                      </a:r>
                      <a:endParaRPr lang="ko-KR" altLang="en-US" sz="20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2593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식초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56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30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물엿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735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089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36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46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EB380-B48D-471F-BCB3-E30862698553}"/>
              </a:ext>
            </a:extLst>
          </p:cNvPr>
          <p:cNvSpPr txBox="1"/>
          <p:nvPr/>
        </p:nvSpPr>
        <p:spPr>
          <a:xfrm>
            <a:off x="608374" y="346116"/>
            <a:ext cx="2651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FA7445A-19C3-448C-8738-165A6954A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92541"/>
              </p:ext>
            </p:extLst>
          </p:nvPr>
        </p:nvGraphicFramePr>
        <p:xfrm>
          <a:off x="6781707" y="2018288"/>
          <a:ext cx="4773634" cy="2611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42485">
                  <a:extLst>
                    <a:ext uri="{9D8B030D-6E8A-4147-A177-3AD203B41FA5}">
                      <a16:colId xmlns:a16="http://schemas.microsoft.com/office/drawing/2014/main" val="3967617337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573673725"/>
                    </a:ext>
                  </a:extLst>
                </a:gridCol>
                <a:gridCol w="1426893">
                  <a:extLst>
                    <a:ext uri="{9D8B030D-6E8A-4147-A177-3AD203B41FA5}">
                      <a16:colId xmlns:a16="http://schemas.microsoft.com/office/drawing/2014/main" val="3984410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냉장고 속</a:t>
                      </a:r>
                      <a:r>
                        <a:rPr lang="en-US" altLang="ko-KR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중요도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925939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김지현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돼지고기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56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코다리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30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735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089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369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797334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12372FB-F3CD-49E4-8FF6-07AE09A58B48}"/>
              </a:ext>
            </a:extLst>
          </p:cNvPr>
          <p:cNvCxnSpPr/>
          <p:nvPr/>
        </p:nvCxnSpPr>
        <p:spPr>
          <a:xfrm>
            <a:off x="4655840" y="3140968"/>
            <a:ext cx="1851102" cy="0"/>
          </a:xfrm>
          <a:prstGeom prst="straightConnector1">
            <a:avLst/>
          </a:prstGeom>
          <a:ln w="63500">
            <a:solidFill>
              <a:srgbClr val="F796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AC54DE-92D1-4BE9-861B-50612F76D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80778"/>
              </p:ext>
            </p:extLst>
          </p:nvPr>
        </p:nvGraphicFramePr>
        <p:xfrm>
          <a:off x="839416" y="2018288"/>
          <a:ext cx="3513435" cy="2245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36312">
                  <a:extLst>
                    <a:ext uri="{9D8B030D-6E8A-4147-A177-3AD203B41FA5}">
                      <a16:colId xmlns:a16="http://schemas.microsoft.com/office/drawing/2014/main" val="396761733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73673725"/>
                    </a:ext>
                  </a:extLst>
                </a:gridCol>
                <a:gridCol w="1369011">
                  <a:extLst>
                    <a:ext uri="{9D8B030D-6E8A-4147-A177-3AD203B41FA5}">
                      <a16:colId xmlns:a16="http://schemas.microsoft.com/office/drawing/2014/main" val="3984410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주재료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부재료</a:t>
                      </a:r>
                      <a:endParaRPr lang="ko-KR" altLang="en-US" sz="20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2593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식초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56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양념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30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물엿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735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089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36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4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55FC5-0697-4883-838B-4BDDF5E11678}"/>
              </a:ext>
            </a:extLst>
          </p:cNvPr>
          <p:cNvSpPr txBox="1"/>
          <p:nvPr/>
        </p:nvSpPr>
        <p:spPr>
          <a:xfrm>
            <a:off x="608374" y="346116"/>
            <a:ext cx="492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E5AB63-9402-4E1D-B922-5E19A334D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0" y="2642785"/>
            <a:ext cx="4686131" cy="1473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0701A-0B2C-4494-A2E6-9A544943999E}"/>
              </a:ext>
            </a:extLst>
          </p:cNvPr>
          <p:cNvSpPr txBox="1"/>
          <p:nvPr/>
        </p:nvSpPr>
        <p:spPr>
          <a:xfrm>
            <a:off x="1922098" y="1706397"/>
            <a:ext cx="3421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유클라디안</a:t>
            </a:r>
            <a:r>
              <a:rPr lang="ko-KR" altLang="en-US" sz="25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거리공식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9A202-16A1-4198-9285-D3B8C8056935}"/>
              </a:ext>
            </a:extLst>
          </p:cNvPr>
          <p:cNvSpPr txBox="1"/>
          <p:nvPr/>
        </p:nvSpPr>
        <p:spPr>
          <a:xfrm>
            <a:off x="781137" y="4575890"/>
            <a:ext cx="57036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다차원에 존재하는 두 점의 거리를 통해 유사도를 나타내는 계수</a:t>
            </a:r>
            <a:endParaRPr lang="en-US" altLang="ko-KR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피어슨</a:t>
            </a:r>
            <a:r>
              <a:rPr lang="ko-KR" altLang="en-US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상관계수에 비해 가중치 부여가 용이함</a:t>
            </a:r>
            <a:r>
              <a:rPr lang="en-US" altLang="ko-KR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494B0CAB-AF78-424D-B8B9-BA78EE908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002" y="1414009"/>
            <a:ext cx="769442" cy="76944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D3A858C-11D4-43D7-9B71-6D9C1818C527}"/>
              </a:ext>
            </a:extLst>
          </p:cNvPr>
          <p:cNvCxnSpPr>
            <a:cxnSpLocks/>
          </p:cNvCxnSpPr>
          <p:nvPr/>
        </p:nvCxnSpPr>
        <p:spPr>
          <a:xfrm>
            <a:off x="664120" y="5229200"/>
            <a:ext cx="460247" cy="0"/>
          </a:xfrm>
          <a:prstGeom prst="straightConnector1">
            <a:avLst/>
          </a:prstGeom>
          <a:ln w="635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807968" y="2060850"/>
            <a:ext cx="4926613" cy="3528388"/>
            <a:chOff x="4459784" y="2068078"/>
            <a:chExt cx="6316736" cy="4253668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6C47F24-9BFC-4B4C-AA77-A1E754CDC31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4" y="2998593"/>
              <a:ext cx="0" cy="165454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화살표: 오른쪽 7">
              <a:extLst>
                <a:ext uri="{FF2B5EF4-FFF2-40B4-BE49-F238E27FC236}">
                  <a16:creationId xmlns:a16="http://schemas.microsoft.com/office/drawing/2014/main" id="{6DF8D1E4-35E7-4F52-8441-8193CF926794}"/>
                </a:ext>
              </a:extLst>
            </p:cNvPr>
            <p:cNvSpPr/>
            <p:nvPr/>
          </p:nvSpPr>
          <p:spPr>
            <a:xfrm flipV="1">
              <a:off x="4459784" y="2785877"/>
              <a:ext cx="3220392" cy="32974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2">
              <a:extLst>
                <a:ext uri="{FF2B5EF4-FFF2-40B4-BE49-F238E27FC236}">
                  <a16:creationId xmlns:a16="http://schemas.microsoft.com/office/drawing/2014/main" id="{E75F1EE0-0801-4DC3-AE60-F9573A77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51502" y="2068078"/>
              <a:ext cx="2225018" cy="2225018"/>
            </a:xfrm>
            <a:prstGeom prst="rect">
              <a:avLst/>
            </a:prstGeom>
          </p:spPr>
        </p:pic>
        <p:pic>
          <p:nvPicPr>
            <p:cNvPr id="12" name="그래픽 13">
              <a:extLst>
                <a:ext uri="{FF2B5EF4-FFF2-40B4-BE49-F238E27FC236}">
                  <a16:creationId xmlns:a16="http://schemas.microsoft.com/office/drawing/2014/main" id="{6C26C74A-2DA1-44A2-8E6B-B175FC73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495224">
              <a:off x="9334826" y="2232168"/>
              <a:ext cx="658369" cy="658369"/>
            </a:xfrm>
            <a:prstGeom prst="rect">
              <a:avLst/>
            </a:prstGeom>
          </p:spPr>
        </p:pic>
        <p:pic>
          <p:nvPicPr>
            <p:cNvPr id="13" name="그래픽 14">
              <a:extLst>
                <a:ext uri="{FF2B5EF4-FFF2-40B4-BE49-F238E27FC236}">
                  <a16:creationId xmlns:a16="http://schemas.microsoft.com/office/drawing/2014/main" id="{9D1A4C75-79B2-4504-862B-5B7C1074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64691" y="3468893"/>
              <a:ext cx="606432" cy="606432"/>
            </a:xfrm>
            <a:prstGeom prst="rect">
              <a:avLst/>
            </a:prstGeom>
          </p:spPr>
        </p:pic>
        <p:pic>
          <p:nvPicPr>
            <p:cNvPr id="14" name="그래픽 2">
              <a:extLst>
                <a:ext uri="{FF2B5EF4-FFF2-40B4-BE49-F238E27FC236}">
                  <a16:creationId xmlns:a16="http://schemas.microsoft.com/office/drawing/2014/main" id="{4DD5C36E-3627-4848-AC51-8C4C70EB3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63952" y="4509120"/>
              <a:ext cx="1812626" cy="1812626"/>
            </a:xfrm>
            <a:prstGeom prst="rect">
              <a:avLst/>
            </a:prstGeom>
          </p:spPr>
        </p:pic>
        <p:pic>
          <p:nvPicPr>
            <p:cNvPr id="15" name="그래픽 16">
              <a:extLst>
                <a:ext uri="{FF2B5EF4-FFF2-40B4-BE49-F238E27FC236}">
                  <a16:creationId xmlns:a16="http://schemas.microsoft.com/office/drawing/2014/main" id="{F1C63BE9-2FC6-4AE6-875C-98F0730E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5107">
              <a:off x="6454803" y="4976595"/>
              <a:ext cx="707202" cy="707202"/>
            </a:xfrm>
            <a:prstGeom prst="rect">
              <a:avLst/>
            </a:prstGeom>
          </p:spPr>
        </p:pic>
        <p:pic>
          <p:nvPicPr>
            <p:cNvPr id="17" name="그래픽 17">
              <a:extLst>
                <a:ext uri="{FF2B5EF4-FFF2-40B4-BE49-F238E27FC236}">
                  <a16:creationId xmlns:a16="http://schemas.microsoft.com/office/drawing/2014/main" id="{9DC9C938-7E66-4D00-BD28-AD6CFA9A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406043">
              <a:off x="5940133" y="5038263"/>
              <a:ext cx="592090" cy="592090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E076F1-BF5E-47B1-86B1-DC044616D76F}"/>
                </a:ext>
              </a:extLst>
            </p:cNvPr>
            <p:cNvSpPr/>
            <p:nvPr/>
          </p:nvSpPr>
          <p:spPr>
            <a:xfrm>
              <a:off x="9226770" y="2124112"/>
              <a:ext cx="874482" cy="8744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BA1DC5D-A7C3-4704-83F2-12D0408E8476}"/>
                </a:ext>
              </a:extLst>
            </p:cNvPr>
            <p:cNvSpPr/>
            <p:nvPr/>
          </p:nvSpPr>
          <p:spPr>
            <a:xfrm>
              <a:off x="9330666" y="3334868"/>
              <a:ext cx="874482" cy="8744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61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12119B-C82A-4EDE-8E67-BBF53255F1F8}"/>
              </a:ext>
            </a:extLst>
          </p:cNvPr>
          <p:cNvSpPr txBox="1"/>
          <p:nvPr/>
        </p:nvSpPr>
        <p:spPr>
          <a:xfrm>
            <a:off x="608374" y="346116"/>
            <a:ext cx="492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9292D-702E-4334-8D1A-37A57A7E2B86}"/>
              </a:ext>
            </a:extLst>
          </p:cNvPr>
          <p:cNvSpPr/>
          <p:nvPr/>
        </p:nvSpPr>
        <p:spPr>
          <a:xfrm>
            <a:off x="2423592" y="1988840"/>
            <a:ext cx="8361400" cy="576064"/>
          </a:xfrm>
          <a:prstGeom prst="rect">
            <a:avLst/>
          </a:prstGeom>
          <a:noFill/>
          <a:ln>
            <a:solidFill>
              <a:srgbClr val="FF9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top_match</a:t>
            </a:r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dict_list</a:t>
            </a:r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</a:t>
            </a:r>
            <a:r>
              <a:rPr lang="en-US" altLang="ko-KR" sz="2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C47A2-BFF8-482C-8800-449D46BDB659}"/>
              </a:ext>
            </a:extLst>
          </p:cNvPr>
          <p:cNvSpPr txBox="1"/>
          <p:nvPr/>
        </p:nvSpPr>
        <p:spPr>
          <a:xfrm>
            <a:off x="839416" y="1988840"/>
            <a:ext cx="133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[85] :</a:t>
            </a:r>
            <a:endParaRPr lang="ko-KR" altLang="en-US" sz="20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92968-E6A5-4397-828C-21CCE4FA5857}"/>
              </a:ext>
            </a:extLst>
          </p:cNvPr>
          <p:cNvSpPr txBox="1"/>
          <p:nvPr/>
        </p:nvSpPr>
        <p:spPr>
          <a:xfrm>
            <a:off x="767408" y="298766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 [85] :</a:t>
            </a:r>
            <a:endParaRPr lang="ko-KR" altLang="en-US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6FFD6D-C5EA-4A1D-9742-77E1F51C9052}"/>
              </a:ext>
            </a:extLst>
          </p:cNvPr>
          <p:cNvSpPr/>
          <p:nvPr/>
        </p:nvSpPr>
        <p:spPr>
          <a:xfrm>
            <a:off x="2279576" y="2954737"/>
            <a:ext cx="7413617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[(0.08843481296003944,  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코다리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조림‘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(0.08843481296003944,  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돼지고기고추장불고기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’),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(0.08843481296003944,   ‘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돼지고기 김치찌개‘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(0.086157826939849429,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돼지고기두루치기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’),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(0.08405305612612894,   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코다리찜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’),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(0.08209951522176571,    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마파두부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’),</a:t>
            </a:r>
          </a:p>
          <a:p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(0.08027976381873014,    ‘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</a:t>
            </a:r>
          </a:p>
          <a:p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8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116336" y="3663186"/>
            <a:ext cx="200247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3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883136" y="3573016"/>
            <a:ext cx="2572904" cy="825399"/>
            <a:chOff x="3890649" y="3740605"/>
            <a:chExt cx="2376264" cy="228068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890649" y="3740605"/>
              <a:ext cx="2376264" cy="0"/>
            </a:xfrm>
            <a:prstGeom prst="line">
              <a:avLst/>
            </a:prstGeom>
            <a:ln w="254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890649" y="6021288"/>
              <a:ext cx="2376264" cy="0"/>
            </a:xfrm>
            <a:prstGeom prst="line">
              <a:avLst/>
            </a:prstGeom>
            <a:ln w="254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1841685" y="1268760"/>
            <a:ext cx="1373995" cy="1030496"/>
          </a:xfrm>
        </p:spPr>
        <p:txBody>
          <a:bodyPr/>
          <a:lstStyle/>
          <a:p>
            <a:r>
              <a:rPr lang="en-US" altLang="ko-KR" dirty="0"/>
              <a:t>Ⅰ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3574959" y="1340446"/>
            <a:ext cx="6049433" cy="792410"/>
          </a:xfrm>
        </p:spPr>
        <p:txBody>
          <a:bodyPr/>
          <a:lstStyle/>
          <a:p>
            <a:r>
              <a:rPr lang="ko-KR" altLang="en-US" sz="6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23104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86217-28BD-4335-A9D0-7CDFA30D6ADC}"/>
              </a:ext>
            </a:extLst>
          </p:cNvPr>
          <p:cNvSpPr txBox="1"/>
          <p:nvPr/>
        </p:nvSpPr>
        <p:spPr>
          <a:xfrm>
            <a:off x="608374" y="346116"/>
            <a:ext cx="492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A04C6A-C2BC-46AB-BCA8-D4C9156000B4}"/>
              </a:ext>
            </a:extLst>
          </p:cNvPr>
          <p:cNvCxnSpPr>
            <a:cxnSpLocks/>
          </p:cNvCxnSpPr>
          <p:nvPr/>
        </p:nvCxnSpPr>
        <p:spPr>
          <a:xfrm>
            <a:off x="5279646" y="4005064"/>
            <a:ext cx="1173563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BF5225-D4AA-4F13-BCFC-9A0CD524B558}"/>
              </a:ext>
            </a:extLst>
          </p:cNvPr>
          <p:cNvGrpSpPr/>
          <p:nvPr/>
        </p:nvGrpSpPr>
        <p:grpSpPr>
          <a:xfrm>
            <a:off x="873616" y="2307830"/>
            <a:ext cx="3635298" cy="3780735"/>
            <a:chOff x="873616" y="2307830"/>
            <a:chExt cx="3635298" cy="37807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73C41-D711-455A-9042-94D864B8845F}"/>
                </a:ext>
              </a:extLst>
            </p:cNvPr>
            <p:cNvSpPr txBox="1"/>
            <p:nvPr/>
          </p:nvSpPr>
          <p:spPr>
            <a:xfrm>
              <a:off x="2112773" y="2307830"/>
              <a:ext cx="119868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 목록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53E85E4-03EF-4776-B574-2DEF8600DBA0}"/>
                </a:ext>
              </a:extLst>
            </p:cNvPr>
            <p:cNvGrpSpPr/>
            <p:nvPr/>
          </p:nvGrpSpPr>
          <p:grpSpPr>
            <a:xfrm>
              <a:off x="873616" y="2507884"/>
              <a:ext cx="3635298" cy="3580681"/>
              <a:chOff x="1014761" y="2507885"/>
              <a:chExt cx="3323063" cy="2710886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157C6C2-5055-412A-B6B7-6415A313FA57}"/>
                  </a:ext>
                </a:extLst>
              </p:cNvPr>
              <p:cNvCxnSpPr/>
              <p:nvPr/>
            </p:nvCxnSpPr>
            <p:spPr>
              <a:xfrm flipH="1">
                <a:off x="1014761" y="2507885"/>
                <a:ext cx="9542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49B0356-BC7B-45A8-829C-0F9DDD513B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761" y="2507886"/>
                <a:ext cx="0" cy="271088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B7E7A59-9E1E-4064-8982-58352D5C17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762" y="5218771"/>
                <a:ext cx="3323062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E8DED88-E9DC-4CC9-A76E-E1985949ADFB}"/>
                  </a:ext>
                </a:extLst>
              </p:cNvPr>
              <p:cNvCxnSpPr/>
              <p:nvPr/>
            </p:nvCxnSpPr>
            <p:spPr>
              <a:xfrm flipH="1">
                <a:off x="3383548" y="2507885"/>
                <a:ext cx="9542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CF95AC8-A164-4306-833A-51E002367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6673" y="2507886"/>
                <a:ext cx="0" cy="271088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0FA39-D10F-4712-8FF9-27E7178ED848}"/>
                </a:ext>
              </a:extLst>
            </p:cNvPr>
            <p:cNvSpPr txBox="1"/>
            <p:nvPr/>
          </p:nvSpPr>
          <p:spPr>
            <a:xfrm>
              <a:off x="1074933" y="2760812"/>
              <a:ext cx="1712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100" dirty="0" err="1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코다리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조림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B3E2DE-C609-4A00-A860-A2DA945CD6CF}"/>
                </a:ext>
              </a:extLst>
            </p:cNvPr>
            <p:cNvSpPr txBox="1"/>
            <p:nvPr/>
          </p:nvSpPr>
          <p:spPr>
            <a:xfrm>
              <a:off x="1074932" y="3248431"/>
              <a:ext cx="28095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돼지고기 고추장 불고기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21F555-C92A-476C-925C-E8731526AE55}"/>
                </a:ext>
              </a:extLst>
            </p:cNvPr>
            <p:cNvSpPr txBox="1"/>
            <p:nvPr/>
          </p:nvSpPr>
          <p:spPr>
            <a:xfrm>
              <a:off x="1074932" y="3773534"/>
              <a:ext cx="2390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돼지고기 김치찌개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5944F5-8377-4D72-9617-402290992E24}"/>
                </a:ext>
              </a:extLst>
            </p:cNvPr>
            <p:cNvSpPr txBox="1"/>
            <p:nvPr/>
          </p:nvSpPr>
          <p:spPr>
            <a:xfrm>
              <a:off x="1074932" y="4300968"/>
              <a:ext cx="23251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돼지고기 두루치기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8F7A35-D315-43EB-BF83-923177607EF5}"/>
                </a:ext>
              </a:extLst>
            </p:cNvPr>
            <p:cNvSpPr txBox="1"/>
            <p:nvPr/>
          </p:nvSpPr>
          <p:spPr>
            <a:xfrm>
              <a:off x="1074933" y="4799954"/>
              <a:ext cx="19805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100" dirty="0" err="1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코다리찜</a:t>
              </a:r>
              <a:endParaRPr lang="ko-KR" altLang="en-US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07E37D-C518-4042-963B-ADCF00E0C9EB}"/>
              </a:ext>
            </a:extLst>
          </p:cNvPr>
          <p:cNvSpPr txBox="1"/>
          <p:nvPr/>
        </p:nvSpPr>
        <p:spPr>
          <a:xfrm>
            <a:off x="5279646" y="4165630"/>
            <a:ext cx="12637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LINK</a:t>
            </a:r>
            <a:r>
              <a:rPr lang="ko-KR" altLang="en-US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C2BE74-E56D-4C45-BDAA-2D75EF44DC1D}"/>
              </a:ext>
            </a:extLst>
          </p:cNvPr>
          <p:cNvGrpSpPr/>
          <p:nvPr/>
        </p:nvGrpSpPr>
        <p:grpSpPr>
          <a:xfrm>
            <a:off x="7296719" y="2307830"/>
            <a:ext cx="3635298" cy="3780735"/>
            <a:chOff x="7296719" y="2307830"/>
            <a:chExt cx="3635298" cy="37807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7ABA6-4A7B-432F-8D55-3F8DC3C02D46}"/>
                </a:ext>
              </a:extLst>
            </p:cNvPr>
            <p:cNvSpPr txBox="1"/>
            <p:nvPr/>
          </p:nvSpPr>
          <p:spPr>
            <a:xfrm>
              <a:off x="8717081" y="2307830"/>
              <a:ext cx="9131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요리법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236676D-5009-40F4-AA9A-96A30AEBAC2A}"/>
                </a:ext>
              </a:extLst>
            </p:cNvPr>
            <p:cNvGrpSpPr/>
            <p:nvPr/>
          </p:nvGrpSpPr>
          <p:grpSpPr>
            <a:xfrm>
              <a:off x="7296719" y="2507884"/>
              <a:ext cx="3635298" cy="3580681"/>
              <a:chOff x="1014761" y="2507885"/>
              <a:chExt cx="3323063" cy="2710886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90501B1-2058-447A-B8E6-F80D215DEC06}"/>
                  </a:ext>
                </a:extLst>
              </p:cNvPr>
              <p:cNvCxnSpPr/>
              <p:nvPr/>
            </p:nvCxnSpPr>
            <p:spPr>
              <a:xfrm flipH="1">
                <a:off x="1014761" y="2507885"/>
                <a:ext cx="9542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1E81BDF-5DF1-46F3-8AE7-89329ECE9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761" y="2507886"/>
                <a:ext cx="0" cy="271088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0E48E04-41F6-4EFB-BD3D-BD89ECDA97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762" y="5218771"/>
                <a:ext cx="3323062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DCFFD0D-FC12-4F89-8046-DED68ADB6391}"/>
                  </a:ext>
                </a:extLst>
              </p:cNvPr>
              <p:cNvCxnSpPr/>
              <p:nvPr/>
            </p:nvCxnSpPr>
            <p:spPr>
              <a:xfrm flipH="1">
                <a:off x="3383548" y="2507885"/>
                <a:ext cx="9542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7253E23-7295-4423-A957-1D107E9C60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6673" y="2507886"/>
                <a:ext cx="0" cy="271088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B2E3BF-1776-43A0-B954-BD6B452A313F}"/>
                </a:ext>
              </a:extLst>
            </p:cNvPr>
            <p:cNvSpPr txBox="1"/>
            <p:nvPr/>
          </p:nvSpPr>
          <p:spPr>
            <a:xfrm>
              <a:off x="7536927" y="2760812"/>
              <a:ext cx="17128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물을 끓인다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E42607-8051-409D-AF20-381FB8F3FE55}"/>
                </a:ext>
              </a:extLst>
            </p:cNvPr>
            <p:cNvSpPr txBox="1"/>
            <p:nvPr/>
          </p:nvSpPr>
          <p:spPr>
            <a:xfrm>
              <a:off x="7536927" y="3248431"/>
              <a:ext cx="21980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파를 썬다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3DE22D-678A-49ED-A271-D6F8FAE9F0B5}"/>
                </a:ext>
              </a:extLst>
            </p:cNvPr>
            <p:cNvSpPr txBox="1"/>
            <p:nvPr/>
          </p:nvSpPr>
          <p:spPr>
            <a:xfrm>
              <a:off x="7536927" y="3773534"/>
              <a:ext cx="25597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코다리를 손질한다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4D88D2-3BA1-4051-B53E-3EB24DFF01A5}"/>
                </a:ext>
              </a:extLst>
            </p:cNvPr>
            <p:cNvSpPr txBox="1"/>
            <p:nvPr/>
          </p:nvSpPr>
          <p:spPr>
            <a:xfrm>
              <a:off x="7536926" y="4300968"/>
              <a:ext cx="198050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양념을 만든다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0B045-9E8B-40F8-B568-F7F2B4F3F502}"/>
                </a:ext>
              </a:extLst>
            </p:cNvPr>
            <p:cNvSpPr txBox="1"/>
            <p:nvPr/>
          </p:nvSpPr>
          <p:spPr>
            <a:xfrm>
              <a:off x="7536927" y="4799954"/>
              <a:ext cx="19805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넣고 졸인다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CDC302-999F-4070-B35B-A67C53717C64}"/>
                </a:ext>
              </a:extLst>
            </p:cNvPr>
            <p:cNvSpPr txBox="1"/>
            <p:nvPr/>
          </p:nvSpPr>
          <p:spPr>
            <a:xfrm>
              <a:off x="8393363" y="5129024"/>
              <a:ext cx="2243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4730B-FA03-4F7E-A590-318846B57F10}"/>
                </a:ext>
              </a:extLst>
            </p:cNvPr>
            <p:cNvSpPr txBox="1"/>
            <p:nvPr/>
          </p:nvSpPr>
          <p:spPr>
            <a:xfrm>
              <a:off x="8393363" y="5353505"/>
              <a:ext cx="2243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E9BE2C-B348-4AAB-9C53-318AFCA52994}"/>
                </a:ext>
              </a:extLst>
            </p:cNvPr>
            <p:cNvSpPr txBox="1"/>
            <p:nvPr/>
          </p:nvSpPr>
          <p:spPr>
            <a:xfrm>
              <a:off x="8393363" y="5547085"/>
              <a:ext cx="2243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3535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1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48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E6250-BE1D-4B9B-8F57-D82AB776CC52}"/>
              </a:ext>
            </a:extLst>
          </p:cNvPr>
          <p:cNvSpPr txBox="1"/>
          <p:nvPr/>
        </p:nvSpPr>
        <p:spPr>
          <a:xfrm>
            <a:off x="608374" y="346116"/>
            <a:ext cx="4275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 및 발전 방향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2FEB2-E268-4F73-8AAB-C0C8A4922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8" t="1639" r="31244" b="1678"/>
          <a:stretch/>
        </p:blipFill>
        <p:spPr>
          <a:xfrm>
            <a:off x="7987078" y="1484784"/>
            <a:ext cx="2088228" cy="35201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BF6BD86-295B-4C5C-AD84-FCCC2DC52106}"/>
              </a:ext>
            </a:extLst>
          </p:cNvPr>
          <p:cNvSpPr/>
          <p:nvPr/>
        </p:nvSpPr>
        <p:spPr>
          <a:xfrm flipV="1">
            <a:off x="5814162" y="2979762"/>
            <a:ext cx="1375751" cy="40011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AD1E9-08E9-435B-AB83-507DDE76EED2}"/>
              </a:ext>
            </a:extLst>
          </p:cNvPr>
          <p:cNvSpPr txBox="1"/>
          <p:nvPr/>
        </p:nvSpPr>
        <p:spPr>
          <a:xfrm>
            <a:off x="8527136" y="5096217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endParaRPr lang="ko-KR" altLang="en-US" sz="3000" dirty="0"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B1769859-181C-4B2C-8172-35C4C9369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260" y="1675485"/>
            <a:ext cx="3008664" cy="300866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680E2C5-C598-4BCA-85F8-EB5FEC4AA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5679" y="2333962"/>
            <a:ext cx="2314816" cy="23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1841685" y="1268760"/>
            <a:ext cx="1373995" cy="1030496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3574959" y="1340446"/>
            <a:ext cx="6049433" cy="792410"/>
          </a:xfrm>
        </p:spPr>
        <p:txBody>
          <a:bodyPr/>
          <a:lstStyle/>
          <a:p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저녁 </a:t>
            </a:r>
            <a:r>
              <a:rPr lang="ko-KR" altLang="en-US" sz="5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식샤를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합시다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494E7-30E0-434E-96A3-8C770BDF6B08}"/>
              </a:ext>
            </a:extLst>
          </p:cNvPr>
          <p:cNvSpPr txBox="1"/>
          <p:nvPr/>
        </p:nvSpPr>
        <p:spPr>
          <a:xfrm>
            <a:off x="3670950" y="3689653"/>
            <a:ext cx="48013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en-US" altLang="ko-KR" sz="3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DataSet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B88D4-66BA-4317-811F-17A4FCDFE267}"/>
              </a:ext>
            </a:extLst>
          </p:cNvPr>
          <p:cNvSpPr txBox="1"/>
          <p:nvPr/>
        </p:nvSpPr>
        <p:spPr>
          <a:xfrm>
            <a:off x="3670950" y="4317920"/>
            <a:ext cx="3506088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 및 코드소개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3C71-C5E0-4B9C-B9D0-E7F4F12541E1}"/>
              </a:ext>
            </a:extLst>
          </p:cNvPr>
          <p:cNvSpPr txBox="1"/>
          <p:nvPr/>
        </p:nvSpPr>
        <p:spPr>
          <a:xfrm>
            <a:off x="3677265" y="3089488"/>
            <a:ext cx="200247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222068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2135560" y="3156332"/>
            <a:ext cx="80975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11624" y="3789040"/>
            <a:ext cx="2088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건강상태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(view)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874FAE-EE6F-4599-B088-B70893139415}"/>
              </a:ext>
            </a:extLst>
          </p:cNvPr>
          <p:cNvSpPr txBox="1"/>
          <p:nvPr/>
        </p:nvSpPr>
        <p:spPr>
          <a:xfrm>
            <a:off x="603901" y="381443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주제소개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화살표: 오른쪽 20">
            <a:extLst>
              <a:ext uri="{FF2B5EF4-FFF2-40B4-BE49-F238E27FC236}">
                <a16:creationId xmlns:a16="http://schemas.microsoft.com/office/drawing/2014/main" id="{6BDD884A-9FB6-40DB-8257-552E6886A6B7}"/>
              </a:ext>
            </a:extLst>
          </p:cNvPr>
          <p:cNvSpPr/>
          <p:nvPr/>
        </p:nvSpPr>
        <p:spPr>
          <a:xfrm rot="10800000" flipH="1" flipV="1">
            <a:off x="4492957" y="3000362"/>
            <a:ext cx="1245725" cy="2799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168008" y="3528010"/>
            <a:ext cx="12764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</a:t>
            </a:r>
          </a:p>
        </p:txBody>
      </p:sp>
      <p:sp>
        <p:nvSpPr>
          <p:cNvPr id="38" name="화살표: 오른쪽 20">
            <a:extLst>
              <a:ext uri="{FF2B5EF4-FFF2-40B4-BE49-F238E27FC236}">
                <a16:creationId xmlns:a16="http://schemas.microsoft.com/office/drawing/2014/main" id="{6BDD884A-9FB6-40DB-8257-552E6886A6B7}"/>
              </a:ext>
            </a:extLst>
          </p:cNvPr>
          <p:cNvSpPr/>
          <p:nvPr/>
        </p:nvSpPr>
        <p:spPr>
          <a:xfrm rot="5400000" flipH="1" flipV="1">
            <a:off x="1812748" y="4160032"/>
            <a:ext cx="1472200" cy="2340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508B1-C273-4511-9A6F-5CF8D5971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8" y="2261771"/>
            <a:ext cx="1588259" cy="17153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09F679-944B-41C0-BA4A-AB44370152B6}"/>
              </a:ext>
            </a:extLst>
          </p:cNvPr>
          <p:cNvSpPr txBox="1"/>
          <p:nvPr/>
        </p:nvSpPr>
        <p:spPr>
          <a:xfrm>
            <a:off x="457438" y="3553223"/>
            <a:ext cx="14618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레시피</a:t>
            </a:r>
            <a:endParaRPr lang="en-US" altLang="ko-KR" sz="23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91E0763-C181-43CA-80B1-56034E2F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727" y="5229200"/>
            <a:ext cx="1043424" cy="104342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4578318-27A8-413A-BCB6-A12BCD96F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5406" y="2212635"/>
            <a:ext cx="1461817" cy="1461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0E8B408A-891C-4B98-8384-FD40C895F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2477" y="2292164"/>
            <a:ext cx="1131519" cy="1131519"/>
          </a:xfrm>
          <a:prstGeom prst="rect">
            <a:avLst/>
          </a:prstGeom>
        </p:spPr>
      </p:pic>
      <p:sp>
        <p:nvSpPr>
          <p:cNvPr id="40" name="화살표: 오른쪽 20">
            <a:extLst>
              <a:ext uri="{FF2B5EF4-FFF2-40B4-BE49-F238E27FC236}">
                <a16:creationId xmlns:a16="http://schemas.microsoft.com/office/drawing/2014/main" id="{4DCBAD33-34F5-47F9-9E26-6E51E695BF76}"/>
              </a:ext>
            </a:extLst>
          </p:cNvPr>
          <p:cNvSpPr/>
          <p:nvPr/>
        </p:nvSpPr>
        <p:spPr>
          <a:xfrm rot="8948778" flipH="1" flipV="1">
            <a:off x="7506411" y="1730643"/>
            <a:ext cx="1515465" cy="37381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20">
            <a:extLst>
              <a:ext uri="{FF2B5EF4-FFF2-40B4-BE49-F238E27FC236}">
                <a16:creationId xmlns:a16="http://schemas.microsoft.com/office/drawing/2014/main" id="{D6961BDF-1D50-4AD4-AD75-E0C86B8B2A8E}"/>
              </a:ext>
            </a:extLst>
          </p:cNvPr>
          <p:cNvSpPr/>
          <p:nvPr/>
        </p:nvSpPr>
        <p:spPr>
          <a:xfrm rot="12604326" flipH="1" flipV="1">
            <a:off x="7544240" y="4090169"/>
            <a:ext cx="1515465" cy="37381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46DA1743-02FE-4B8D-9FD7-828210984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1571" y="979929"/>
            <a:ext cx="1257357" cy="1257357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4EB7919F-9D48-431E-91C8-76E9B1F751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6446" y="4271845"/>
            <a:ext cx="1022010" cy="102201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62E619A1-8450-4937-9492-1B2272620D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68928" y="4539120"/>
            <a:ext cx="690080" cy="69008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265EB20E-0362-45A0-9020-1CFB8E54E2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14009" y="4556015"/>
            <a:ext cx="690080" cy="69008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33CADC7-CEDA-4EC3-B360-1F6CCE379A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45843" y="1176624"/>
            <a:ext cx="1142256" cy="11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E8E2C9A-5611-4899-86F1-73EAD4F6EAD4}"/>
              </a:ext>
            </a:extLst>
          </p:cNvPr>
          <p:cNvCxnSpPr>
            <a:cxnSpLocks/>
          </p:cNvCxnSpPr>
          <p:nvPr/>
        </p:nvCxnSpPr>
        <p:spPr>
          <a:xfrm flipV="1">
            <a:off x="4465550" y="1952836"/>
            <a:ext cx="0" cy="936104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A05EEC-A950-4A31-83BE-C9B5DDF06C6E}"/>
              </a:ext>
            </a:extLst>
          </p:cNvPr>
          <p:cNvCxnSpPr>
            <a:cxnSpLocks/>
          </p:cNvCxnSpPr>
          <p:nvPr/>
        </p:nvCxnSpPr>
        <p:spPr>
          <a:xfrm>
            <a:off x="1271464" y="6166444"/>
            <a:ext cx="5359166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B74D227-8F9C-4932-BEC4-998FCA430020}"/>
              </a:ext>
            </a:extLst>
          </p:cNvPr>
          <p:cNvCxnSpPr>
            <a:cxnSpLocks/>
          </p:cNvCxnSpPr>
          <p:nvPr/>
        </p:nvCxnSpPr>
        <p:spPr>
          <a:xfrm>
            <a:off x="8184232" y="3573016"/>
            <a:ext cx="809758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FF83A4-A83C-4BDE-9D26-CBA9D7192865}"/>
              </a:ext>
            </a:extLst>
          </p:cNvPr>
          <p:cNvCxnSpPr>
            <a:cxnSpLocks/>
            <a:stCxn id="5" idx="1"/>
            <a:endCxn id="8" idx="4"/>
          </p:cNvCxnSpPr>
          <p:nvPr/>
        </p:nvCxnSpPr>
        <p:spPr>
          <a:xfrm>
            <a:off x="3470945" y="1628800"/>
            <a:ext cx="4274227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60D3F6-7F4D-402E-B9A1-A6D5BC0C1A3B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882307" y="2494036"/>
            <a:ext cx="839132" cy="1152128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D202BD-8C8B-478E-8769-155E960B5FE5}"/>
              </a:ext>
            </a:extLst>
          </p:cNvPr>
          <p:cNvSpPr txBox="1"/>
          <p:nvPr/>
        </p:nvSpPr>
        <p:spPr>
          <a:xfrm>
            <a:off x="603901" y="38144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4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순서도: 자기 디스크 2">
            <a:extLst>
              <a:ext uri="{FF2B5EF4-FFF2-40B4-BE49-F238E27FC236}">
                <a16:creationId xmlns:a16="http://schemas.microsoft.com/office/drawing/2014/main" id="{C0F3E645-E05B-4F97-989E-7C1BE8AA52C7}"/>
              </a:ext>
            </a:extLst>
          </p:cNvPr>
          <p:cNvSpPr/>
          <p:nvPr/>
        </p:nvSpPr>
        <p:spPr>
          <a:xfrm>
            <a:off x="1703512" y="1557932"/>
            <a:ext cx="1178795" cy="1872208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레시피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DE49CD3-E3F4-46A7-82EE-439A3E049D78}"/>
              </a:ext>
            </a:extLst>
          </p:cNvPr>
          <p:cNvSpPr/>
          <p:nvPr/>
        </p:nvSpPr>
        <p:spPr>
          <a:xfrm>
            <a:off x="3555180" y="2854076"/>
            <a:ext cx="1820740" cy="1440160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92710A3-2BBA-4217-9FB9-87286F317615}"/>
              </a:ext>
            </a:extLst>
          </p:cNvPr>
          <p:cNvSpPr/>
          <p:nvPr/>
        </p:nvSpPr>
        <p:spPr>
          <a:xfrm>
            <a:off x="3470945" y="836712"/>
            <a:ext cx="1976983" cy="1584176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적합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수치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856A08C9-221A-43CA-AB59-634CCAF554A3}"/>
              </a:ext>
            </a:extLst>
          </p:cNvPr>
          <p:cNvSpPr/>
          <p:nvPr/>
        </p:nvSpPr>
        <p:spPr>
          <a:xfrm>
            <a:off x="6187628" y="2744924"/>
            <a:ext cx="1976983" cy="1584176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적합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식단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5F1A52C-18F9-4C13-AB83-D279898C3DB3}"/>
              </a:ext>
            </a:extLst>
          </p:cNvPr>
          <p:cNvSpPr/>
          <p:nvPr/>
        </p:nvSpPr>
        <p:spPr>
          <a:xfrm>
            <a:off x="8894304" y="2744924"/>
            <a:ext cx="1976983" cy="1584176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659550B5-296A-47AF-AF7C-292FC1F75E37}"/>
              </a:ext>
            </a:extLst>
          </p:cNvPr>
          <p:cNvSpPr/>
          <p:nvPr/>
        </p:nvSpPr>
        <p:spPr>
          <a:xfrm>
            <a:off x="6566377" y="908720"/>
            <a:ext cx="1178795" cy="1440160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6CD5A1A8-E4B1-4AAC-BEFF-316FAD6FC7EC}"/>
              </a:ext>
            </a:extLst>
          </p:cNvPr>
          <p:cNvSpPr/>
          <p:nvPr/>
        </p:nvSpPr>
        <p:spPr>
          <a:xfrm>
            <a:off x="1703512" y="3862188"/>
            <a:ext cx="1178795" cy="2109319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건강상태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재료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E09D7D-A434-4F6B-9262-2AD309EF04E3}"/>
              </a:ext>
            </a:extLst>
          </p:cNvPr>
          <p:cNvCxnSpPr>
            <a:cxnSpLocks/>
          </p:cNvCxnSpPr>
          <p:nvPr/>
        </p:nvCxnSpPr>
        <p:spPr>
          <a:xfrm>
            <a:off x="5375920" y="3573016"/>
            <a:ext cx="809758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EF8B17-B10A-4B5A-84D9-29D57DA54443}"/>
              </a:ext>
            </a:extLst>
          </p:cNvPr>
          <p:cNvGrpSpPr/>
          <p:nvPr/>
        </p:nvGrpSpPr>
        <p:grpSpPr>
          <a:xfrm>
            <a:off x="2911682" y="4294236"/>
            <a:ext cx="1563414" cy="957191"/>
            <a:chOff x="1975577" y="5178279"/>
            <a:chExt cx="1563414" cy="93610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C1EA00C-16EB-4D60-8EC7-6B62ED223E85}"/>
                </a:ext>
              </a:extLst>
            </p:cNvPr>
            <p:cNvCxnSpPr>
              <a:cxnSpLocks/>
            </p:cNvCxnSpPr>
            <p:nvPr/>
          </p:nvCxnSpPr>
          <p:spPr>
            <a:xfrm>
              <a:off x="1975577" y="6114383"/>
              <a:ext cx="1563414" cy="0"/>
            </a:xfrm>
            <a:prstGeom prst="line">
              <a:avLst/>
            </a:prstGeom>
            <a:ln w="76200">
              <a:solidFill>
                <a:srgbClr val="53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C2918B8-CF4B-4200-BE79-F14D1B78C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3712" y="5178279"/>
              <a:ext cx="0" cy="936104"/>
            </a:xfrm>
            <a:prstGeom prst="line">
              <a:avLst/>
            </a:prstGeom>
            <a:ln w="76200">
              <a:solidFill>
                <a:srgbClr val="53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순서도: 자기 디스크 21">
            <a:extLst>
              <a:ext uri="{FF2B5EF4-FFF2-40B4-BE49-F238E27FC236}">
                <a16:creationId xmlns:a16="http://schemas.microsoft.com/office/drawing/2014/main" id="{E3C6353B-4F5D-465F-8082-1EC509E6AE03}"/>
              </a:ext>
            </a:extLst>
          </p:cNvPr>
          <p:cNvSpPr/>
          <p:nvPr/>
        </p:nvSpPr>
        <p:spPr>
          <a:xfrm>
            <a:off x="5981191" y="4483919"/>
            <a:ext cx="1178795" cy="1728191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A0209B7-9073-4B0F-B8B3-7C3971B6FF6D}"/>
              </a:ext>
            </a:extLst>
          </p:cNvPr>
          <p:cNvSpPr/>
          <p:nvPr/>
        </p:nvSpPr>
        <p:spPr>
          <a:xfrm>
            <a:off x="8313674" y="4624922"/>
            <a:ext cx="1820740" cy="1728191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A05EEC-A950-4A31-83BE-C9B5DDF06C6E}"/>
              </a:ext>
            </a:extLst>
          </p:cNvPr>
          <p:cNvCxnSpPr>
            <a:cxnSpLocks/>
          </p:cNvCxnSpPr>
          <p:nvPr/>
        </p:nvCxnSpPr>
        <p:spPr>
          <a:xfrm>
            <a:off x="7159986" y="5517232"/>
            <a:ext cx="1153688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C0D4AE-559B-4EFE-B3CA-3E1489E6A30C}"/>
              </a:ext>
            </a:extLst>
          </p:cNvPr>
          <p:cNvGrpSpPr/>
          <p:nvPr/>
        </p:nvGrpSpPr>
        <p:grpSpPr>
          <a:xfrm>
            <a:off x="10181092" y="3403212"/>
            <a:ext cx="1419888" cy="2114020"/>
            <a:chOff x="5083098" y="1629354"/>
            <a:chExt cx="1419888" cy="2114020"/>
          </a:xfrm>
          <a:solidFill>
            <a:srgbClr val="535353"/>
          </a:solidFill>
        </p:grpSpPr>
        <p:sp>
          <p:nvSpPr>
            <p:cNvPr id="26" name="화살표: 오른쪽 20">
              <a:extLst>
                <a:ext uri="{FF2B5EF4-FFF2-40B4-BE49-F238E27FC236}">
                  <a16:creationId xmlns:a16="http://schemas.microsoft.com/office/drawing/2014/main" id="{FDFA17A5-39AF-41E9-8066-B5326889DA93}"/>
                </a:ext>
              </a:extLst>
            </p:cNvPr>
            <p:cNvSpPr/>
            <p:nvPr/>
          </p:nvSpPr>
          <p:spPr>
            <a:xfrm flipH="1" flipV="1">
              <a:off x="5894550" y="1629354"/>
              <a:ext cx="608436" cy="23774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F26830D-8771-4D68-9CEE-00119F9FEC5A}"/>
                </a:ext>
              </a:extLst>
            </p:cNvPr>
            <p:cNvCxnSpPr>
              <a:cxnSpLocks/>
            </p:cNvCxnSpPr>
            <p:nvPr/>
          </p:nvCxnSpPr>
          <p:spPr>
            <a:xfrm>
              <a:off x="5083098" y="3714019"/>
              <a:ext cx="1394070" cy="0"/>
            </a:xfrm>
            <a:prstGeom prst="line">
              <a:avLst/>
            </a:prstGeom>
            <a:grpFill/>
            <a:ln w="76200">
              <a:solidFill>
                <a:srgbClr val="53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F26830D-8771-4D68-9CEE-00119F9FEC5A}"/>
                </a:ext>
              </a:extLst>
            </p:cNvPr>
            <p:cNvCxnSpPr>
              <a:cxnSpLocks/>
            </p:cNvCxnSpPr>
            <p:nvPr/>
          </p:nvCxnSpPr>
          <p:spPr>
            <a:xfrm>
              <a:off x="6470614" y="1763154"/>
              <a:ext cx="0" cy="1980220"/>
            </a:xfrm>
            <a:prstGeom prst="line">
              <a:avLst/>
            </a:prstGeom>
            <a:grpFill/>
            <a:ln w="76200">
              <a:solidFill>
                <a:srgbClr val="53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A05EEC-A950-4A31-83BE-C9B5DDF06C6E}"/>
              </a:ext>
            </a:extLst>
          </p:cNvPr>
          <p:cNvCxnSpPr>
            <a:cxnSpLocks/>
          </p:cNvCxnSpPr>
          <p:nvPr/>
        </p:nvCxnSpPr>
        <p:spPr>
          <a:xfrm flipV="1">
            <a:off x="1300640" y="2494036"/>
            <a:ext cx="0" cy="3712252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CA05EEC-A950-4A31-83BE-C9B5DDF06C6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271464" y="2494036"/>
            <a:ext cx="432048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19736" y="3140968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b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 </a:t>
            </a:r>
          </a:p>
        </p:txBody>
      </p:sp>
    </p:spTree>
    <p:extLst>
      <p:ext uri="{BB962C8B-B14F-4D97-AF65-F5344CB8AC3E}">
        <p14:creationId xmlns:p14="http://schemas.microsoft.com/office/powerpoint/2010/main" val="286994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C1D3E-A3B2-440E-B037-51BD577B36A6}"/>
              </a:ext>
            </a:extLst>
          </p:cNvPr>
          <p:cNvSpPr txBox="1"/>
          <p:nvPr/>
        </p:nvSpPr>
        <p:spPr>
          <a:xfrm>
            <a:off x="603901" y="38144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4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C0F3E645-E05B-4F97-989E-7C1BE8AA52C7}"/>
              </a:ext>
            </a:extLst>
          </p:cNvPr>
          <p:cNvSpPr/>
          <p:nvPr/>
        </p:nvSpPr>
        <p:spPr>
          <a:xfrm>
            <a:off x="603901" y="1557932"/>
            <a:ext cx="1178795" cy="1872208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레시피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1E34C-F172-4CCC-8093-4E7383D0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37596"/>
              </p:ext>
            </p:extLst>
          </p:nvPr>
        </p:nvGraphicFramePr>
        <p:xfrm>
          <a:off x="2061992" y="2081284"/>
          <a:ext cx="9865096" cy="792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937457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86903423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2120744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198227776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526022385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215690505"/>
                    </a:ext>
                  </a:extLst>
                </a:gridCol>
              </a:tblGrid>
              <a:tr h="20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부재료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영양소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영양소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…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972208"/>
                  </a:ext>
                </a:extLst>
              </a:tr>
              <a:tr h="2058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625460"/>
                  </a:ext>
                </a:extLst>
              </a:tr>
            </a:tbl>
          </a:graphicData>
        </a:graphic>
      </p:graphicFrame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6CD5A1A8-E4B1-4AAC-BEFF-316FAD6FC7EC}"/>
              </a:ext>
            </a:extLst>
          </p:cNvPr>
          <p:cNvSpPr/>
          <p:nvPr/>
        </p:nvSpPr>
        <p:spPr>
          <a:xfrm>
            <a:off x="603901" y="3862188"/>
            <a:ext cx="1178795" cy="2109319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건강상태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재료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1559496" y="4203126"/>
            <a:ext cx="9793087" cy="143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질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병 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–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감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기관지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안구건조증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미세먼지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환절기 면역력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치매 예방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탈모 예방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생애주기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키 성장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수험생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갱년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임신 여부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건강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제철 음식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금연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다이어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트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피부 미용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뇌 건강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눈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건강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2927648" y="5636724"/>
            <a:ext cx="8424935" cy="4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각 질병 및 건강 </a:t>
            </a:r>
            <a:r>
              <a:rPr lang="ko-KR" altLang="en-US" sz="2300" kern="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상태등에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좋은 재료 목록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화살표: 오른쪽 20">
            <a:extLst>
              <a:ext uri="{FF2B5EF4-FFF2-40B4-BE49-F238E27FC236}">
                <a16:creationId xmlns:a16="http://schemas.microsoft.com/office/drawing/2014/main" id="{FDFA17A5-39AF-41E9-8066-B5326889DA93}"/>
              </a:ext>
            </a:extLst>
          </p:cNvPr>
          <p:cNvSpPr/>
          <p:nvPr/>
        </p:nvSpPr>
        <p:spPr>
          <a:xfrm rot="10800000" flipH="1" flipV="1">
            <a:off x="2711624" y="5733767"/>
            <a:ext cx="608436" cy="237740"/>
          </a:xfrm>
          <a:prstGeom prst="rightArrow">
            <a:avLst/>
          </a:prstGeom>
          <a:solidFill>
            <a:srgbClr val="FF9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4934600" y="2908306"/>
            <a:ext cx="61206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HMR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데이터로 학습시킨 군집에 따라 중복된 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31904" y="2081284"/>
            <a:ext cx="6695184" cy="7924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20">
            <a:extLst>
              <a:ext uri="{FF2B5EF4-FFF2-40B4-BE49-F238E27FC236}">
                <a16:creationId xmlns:a16="http://schemas.microsoft.com/office/drawing/2014/main" id="{FDFA17A5-39AF-41E9-8066-B5326889DA93}"/>
              </a:ext>
            </a:extLst>
          </p:cNvPr>
          <p:cNvSpPr/>
          <p:nvPr/>
        </p:nvSpPr>
        <p:spPr>
          <a:xfrm rot="10800000" flipH="1" flipV="1">
            <a:off x="4637300" y="3159224"/>
            <a:ext cx="608436" cy="237740"/>
          </a:xfrm>
          <a:prstGeom prst="rightArrow">
            <a:avLst/>
          </a:prstGeom>
          <a:solidFill>
            <a:srgbClr val="FF9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4943872" y="3212976"/>
            <a:ext cx="61206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데이터인 영양소로 </a:t>
            </a:r>
            <a:r>
              <a:rPr lang="ko-KR" altLang="en-US" sz="2300" kern="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간접분석이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가능하다고 판단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16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4F9EE-6AAE-4662-9636-2D1E8B9E7433}"/>
              </a:ext>
            </a:extLst>
          </p:cNvPr>
          <p:cNvSpPr txBox="1"/>
          <p:nvPr/>
        </p:nvSpPr>
        <p:spPr>
          <a:xfrm>
            <a:off x="603901" y="38144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4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11E34C-F172-4CCC-8093-4E7383D0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5526"/>
              </p:ext>
            </p:extLst>
          </p:nvPr>
        </p:nvGraphicFramePr>
        <p:xfrm>
          <a:off x="2061992" y="2081284"/>
          <a:ext cx="9865096" cy="2316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937457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86903423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2120744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198227776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526022385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215690505"/>
                    </a:ext>
                  </a:extLst>
                </a:gridCol>
              </a:tblGrid>
              <a:tr h="382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몸무게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다이어트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활동량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972208"/>
                  </a:ext>
                </a:extLst>
              </a:tr>
              <a:tr h="1561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166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28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52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유지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다이어트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= Bulk up</a:t>
                      </a: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아주 가벼운 활동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가벼운 활동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보통 활동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= 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심한 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625460"/>
                  </a:ext>
                </a:extLst>
              </a:tr>
            </a:tbl>
          </a:graphicData>
        </a:graphic>
      </p:graphicFrame>
      <p:pic>
        <p:nvPicPr>
          <p:cNvPr id="11" name="그래픽 10">
            <a:extLst>
              <a:ext uri="{FF2B5EF4-FFF2-40B4-BE49-F238E27FC236}">
                <a16:creationId xmlns:a16="http://schemas.microsoft.com/office/drawing/2014/main" id="{B3052C86-2A74-4FF7-8308-C603B230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44" y="2574485"/>
            <a:ext cx="1677632" cy="1677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09F616-D3F2-4D9A-AB98-F837E7D7BDC9}"/>
              </a:ext>
            </a:extLst>
          </p:cNvPr>
          <p:cNvSpPr txBox="1"/>
          <p:nvPr/>
        </p:nvSpPr>
        <p:spPr>
          <a:xfrm>
            <a:off x="644338" y="4387185"/>
            <a:ext cx="893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User</a:t>
            </a:r>
            <a:endParaRPr lang="ko-KR" altLang="en-US" sz="20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9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92E1A3-8CEF-43CB-AA70-89CB3D74A546}"/>
              </a:ext>
            </a:extLst>
          </p:cNvPr>
          <p:cNvSpPr txBox="1"/>
          <p:nvPr/>
        </p:nvSpPr>
        <p:spPr>
          <a:xfrm>
            <a:off x="603901" y="38144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4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3DDB49A-73EE-48CE-BFEE-2DB75498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57" y="2214431"/>
            <a:ext cx="2002465" cy="20024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2323322" y="1988840"/>
            <a:ext cx="9793087" cy="2396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가족 수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질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병 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–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감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기관지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안구건조증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미세먼지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환절기 면역력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치매 예방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탈모 예방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생애주기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키 성장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수험생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갱년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임신 여부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건강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제철 음식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금연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다이어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트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피부 미용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뇌 건강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눈</a:t>
            </a: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건강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쉬운 요리</a:t>
            </a:r>
            <a:endParaRPr lang="ko-KR" altLang="ko-KR" sz="2300" kern="10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49158-8AAA-4B2C-9391-64ADB629A205}"/>
              </a:ext>
            </a:extLst>
          </p:cNvPr>
          <p:cNvSpPr txBox="1"/>
          <p:nvPr/>
        </p:nvSpPr>
        <p:spPr>
          <a:xfrm>
            <a:off x="983432" y="4242432"/>
            <a:ext cx="99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3535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User</a:t>
            </a:r>
            <a:endParaRPr lang="ko-KR" altLang="en-US" sz="2000" b="1" dirty="0">
              <a:solidFill>
                <a:srgbClr val="53535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73ACF0F-5394-4062-8F94-871CE2F6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57" y="2230447"/>
            <a:ext cx="2002465" cy="20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자기 디스크 1">
            <a:extLst>
              <a:ext uri="{FF2B5EF4-FFF2-40B4-BE49-F238E27FC236}">
                <a16:creationId xmlns:a16="http://schemas.microsoft.com/office/drawing/2014/main" id="{E3C6353B-4F5D-465F-8082-1EC509E6AE03}"/>
              </a:ext>
            </a:extLst>
          </p:cNvPr>
          <p:cNvSpPr/>
          <p:nvPr/>
        </p:nvSpPr>
        <p:spPr>
          <a:xfrm>
            <a:off x="623392" y="1772816"/>
            <a:ext cx="1178795" cy="1728191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C1D3E-A3B2-440E-B037-51BD577B36A6}"/>
              </a:ext>
            </a:extLst>
          </p:cNvPr>
          <p:cNvSpPr txBox="1"/>
          <p:nvPr/>
        </p:nvSpPr>
        <p:spPr>
          <a:xfrm>
            <a:off x="603901" y="381443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en-US" altLang="ko-KR" sz="44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11E34C-F172-4CCC-8093-4E7383D0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81009"/>
              </p:ext>
            </p:extLst>
          </p:nvPr>
        </p:nvGraphicFramePr>
        <p:xfrm>
          <a:off x="2061992" y="2081284"/>
          <a:ext cx="6407152" cy="792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7864">
                  <a:extLst>
                    <a:ext uri="{9D8B030D-6E8A-4147-A177-3AD203B41FA5}">
                      <a16:colId xmlns:a16="http://schemas.microsoft.com/office/drawing/2014/main" val="1215690505"/>
                    </a:ext>
                  </a:extLst>
                </a:gridCol>
                <a:gridCol w="2518720">
                  <a:extLst>
                    <a:ext uri="{9D8B030D-6E8A-4147-A177-3AD203B41FA5}">
                      <a16:colId xmlns:a16="http://schemas.microsoft.com/office/drawing/2014/main" val="1412712580"/>
                    </a:ext>
                  </a:extLst>
                </a:gridCol>
                <a:gridCol w="1150568">
                  <a:extLst>
                    <a:ext uri="{9D8B030D-6E8A-4147-A177-3AD203B41FA5}">
                      <a16:colId xmlns:a16="http://schemas.microsoft.com/office/drawing/2014/main" val="2265511214"/>
                    </a:ext>
                  </a:extLst>
                </a:gridCol>
              </a:tblGrid>
              <a:tr h="20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군집별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평균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제공량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영양소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972208"/>
                  </a:ext>
                </a:extLst>
              </a:tr>
              <a:tr h="20580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62546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119336" y="3609816"/>
            <a:ext cx="194421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HMR </a:t>
            </a:r>
            <a:r>
              <a:rPr lang="ko-KR" altLang="en-US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데이터</a:t>
            </a:r>
            <a:endParaRPr lang="en-US" altLang="ko-KR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871864" y="2081284"/>
            <a:ext cx="0" cy="391176"/>
          </a:xfrm>
          <a:prstGeom prst="line">
            <a:avLst/>
          </a:prstGeom>
          <a:ln w="12700">
            <a:solidFill>
              <a:srgbClr val="5353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04112" y="2081284"/>
            <a:ext cx="0" cy="391176"/>
          </a:xfrm>
          <a:prstGeom prst="line">
            <a:avLst/>
          </a:prstGeom>
          <a:ln w="12700">
            <a:solidFill>
              <a:srgbClr val="5353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1559496" y="4203126"/>
            <a:ext cx="9793087" cy="4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군집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– HMR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에서 정의했던 </a:t>
            </a:r>
            <a:r>
              <a:rPr lang="en-US" altLang="ko-KR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14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가지의 군집을 바탕으로 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837B25-143A-4501-B793-1A92EDDC2FE7}"/>
              </a:ext>
            </a:extLst>
          </p:cNvPr>
          <p:cNvSpPr/>
          <p:nvPr/>
        </p:nvSpPr>
        <p:spPr>
          <a:xfrm>
            <a:off x="2639617" y="4640175"/>
            <a:ext cx="9793087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네이버레시피의 요리들이 어떤 군집에 </a:t>
            </a:r>
            <a:r>
              <a:rPr lang="ko-KR" altLang="en-US" sz="2300" kern="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속해있을지를</a:t>
            </a:r>
            <a:r>
              <a:rPr lang="ko-KR" altLang="en-US" sz="2300" kern="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추측 </a:t>
            </a:r>
            <a:endParaRPr lang="en-US" altLang="ko-KR" sz="2300" kern="1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0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회귀분석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87" y="2196610"/>
            <a:ext cx="5806399" cy="2841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807" y="1959687"/>
            <a:ext cx="5963236" cy="3685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회귀분석 수행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 =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sm.ols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(formula='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satis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 + fat + kcal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serving_size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carbo + sugar + protein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saturated_fat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trans_fat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cholesterol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salt + calcium + satis_0 ~ satis_13 ', data=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df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).fit()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요약결과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result.summary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()) 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26107" y="3766323"/>
            <a:ext cx="1026239" cy="1293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2617" y="5645632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회귀계수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385739" y="5050550"/>
            <a:ext cx="0" cy="573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92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2EDFB2-5108-4E59-B316-C39EAD2F0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02" y="1116793"/>
            <a:ext cx="1111005" cy="111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1F55C8-C4DE-48CC-99F9-1C458144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25" y="3722577"/>
            <a:ext cx="1181119" cy="1181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43CA61-1A4A-427F-96DA-D45399F3CC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26" y="1961954"/>
            <a:ext cx="1011261" cy="1011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63D663-5C8D-4E10-B2E2-BDC6CFAF4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13" y="4010619"/>
            <a:ext cx="1074539" cy="10745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1E8A4-0E8A-444C-86D2-D5C69874F7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56" y="1907616"/>
            <a:ext cx="958515" cy="958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B5C63-DD75-4CBF-AF9E-30CBDCAF2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46" y="2700604"/>
            <a:ext cx="1697266" cy="169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10C34A-297F-4632-9037-CD0325FE2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02" y="5032766"/>
            <a:ext cx="1080692" cy="1080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7591C3-3DDA-4988-B78A-5913C99D3F61}"/>
              </a:ext>
            </a:extLst>
          </p:cNvPr>
          <p:cNvSpPr txBox="1"/>
          <p:nvPr/>
        </p:nvSpPr>
        <p:spPr>
          <a:xfrm>
            <a:off x="623392" y="372188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97584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6270" y="1748944"/>
            <a:ext cx="5453737" cy="328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회귀계수를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리스트로 출력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 인덱스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절편임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print('Parameters : ',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result.params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print(type(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result.params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params_list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in range(15):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params_list.append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result.params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params_list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072514"/>
            <a:ext cx="4242748" cy="4638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회귀분석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49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6684" y="2751267"/>
            <a:ext cx="4301242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R squared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print('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Rsquaured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',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result.rsquared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11" y="3362325"/>
            <a:ext cx="4527810" cy="258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회귀분석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48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39" y="1934796"/>
            <a:ext cx="4982454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항목들의  상관관계를 그래프로 출력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sns.set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(style=＇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whitegrid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＇,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context=＇notebook＇)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cols = ['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satis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‘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falt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‘, ‘kcal’, ‘sugar’, ‘salt’]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sns.pairplot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df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[cols], size=2.5)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plt.show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sns.reset_orig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59896" y="1054002"/>
            <a:ext cx="6677723" cy="5336841"/>
            <a:chOff x="1512318" y="32181"/>
            <a:chExt cx="8527970" cy="681556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7352" y="32181"/>
              <a:ext cx="2880000" cy="31171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12318" y="1552512"/>
              <a:ext cx="1066227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satis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27600" y="2964692"/>
              <a:ext cx="813714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fat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288" y="32181"/>
              <a:ext cx="2880000" cy="29305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76624" y="1221438"/>
              <a:ext cx="983664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satis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47769" y="2799322"/>
              <a:ext cx="936122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kcal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6647" y="3354355"/>
              <a:ext cx="2880000" cy="30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25955" y="4854354"/>
              <a:ext cx="1101629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satis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288" y="3299225"/>
              <a:ext cx="2880000" cy="300071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60947" y="6307003"/>
              <a:ext cx="980158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salt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65928" y="6336769"/>
              <a:ext cx="1277026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sugar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6624" y="4854354"/>
              <a:ext cx="983664" cy="51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satis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회귀분석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960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7994" y="1571791"/>
            <a:ext cx="96263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영양소가 음식의 만족도에 영향을 끼치는 변수라는 가정이 잘못됨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회귀식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작성 미흡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독립성고려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lvl="1"/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예상한 것과 달리 만족도가 </a:t>
            </a:r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독립변수에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대하여 비선형 모델 형성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뉴럴분석과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같은 분석법이 필요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DB048-04A1-43F6-A83A-0F06879099BF}"/>
              </a:ext>
            </a:extLst>
          </p:cNvPr>
          <p:cNvSpPr txBox="1"/>
          <p:nvPr/>
        </p:nvSpPr>
        <p:spPr>
          <a:xfrm>
            <a:off x="608374" y="346116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회귀분석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–- </a:t>
            </a:r>
            <a:r>
              <a:rPr lang="ko-KR" altLang="en-US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방법 및 코드소개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4AEB2B2-789B-48E5-8DCF-96D073F2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381" y="2357615"/>
            <a:ext cx="587225" cy="58722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631683B-780D-436A-ADB9-309DB88FE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382" y="3209965"/>
            <a:ext cx="587224" cy="5872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37F53A7-DF28-4AEE-9146-E7E29CB70A04}"/>
              </a:ext>
            </a:extLst>
          </p:cNvPr>
          <p:cNvGrpSpPr/>
          <p:nvPr/>
        </p:nvGrpSpPr>
        <p:grpSpPr>
          <a:xfrm>
            <a:off x="263352" y="1961429"/>
            <a:ext cx="11334690" cy="4068471"/>
            <a:chOff x="873616" y="2507884"/>
            <a:chExt cx="3635298" cy="358068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87F521B-263C-4F3B-9A14-4E8D329EA46F}"/>
                </a:ext>
              </a:extLst>
            </p:cNvPr>
            <p:cNvCxnSpPr/>
            <p:nvPr/>
          </p:nvCxnSpPr>
          <p:spPr>
            <a:xfrm flipH="1">
              <a:off x="873616" y="2507884"/>
              <a:ext cx="1043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6EF1B8-D36C-49A3-AA1B-37C77AD54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616" y="2507885"/>
              <a:ext cx="0" cy="358068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4B0D684-09DC-4730-AC98-27ADAFA01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617" y="6088565"/>
              <a:ext cx="36352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E9CFC0B-D6FE-49C4-9751-5786144072DA}"/>
                </a:ext>
              </a:extLst>
            </p:cNvPr>
            <p:cNvCxnSpPr/>
            <p:nvPr/>
          </p:nvCxnSpPr>
          <p:spPr>
            <a:xfrm flipH="1">
              <a:off x="3452775" y="2516408"/>
              <a:ext cx="1043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1873BE2-ED84-4637-B969-B91050279A92}"/>
              </a:ext>
            </a:extLst>
          </p:cNvPr>
          <p:cNvCxnSpPr/>
          <p:nvPr/>
        </p:nvCxnSpPr>
        <p:spPr>
          <a:xfrm>
            <a:off x="3518308" y="1961429"/>
            <a:ext cx="143229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F9CF0E4-91FE-4AAB-8214-99DAE390DAF1}"/>
              </a:ext>
            </a:extLst>
          </p:cNvPr>
          <p:cNvCxnSpPr/>
          <p:nvPr/>
        </p:nvCxnSpPr>
        <p:spPr>
          <a:xfrm>
            <a:off x="6872751" y="1971114"/>
            <a:ext cx="143229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>
            <a:extLst>
              <a:ext uri="{FF2B5EF4-FFF2-40B4-BE49-F238E27FC236}">
                <a16:creationId xmlns:a16="http://schemas.microsoft.com/office/drawing/2014/main" id="{0B2EF295-CF29-4427-820E-7F938D12A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00" y="4005064"/>
            <a:ext cx="587224" cy="5872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5827E545-75CB-4E67-B91A-91A63EA9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00" y="4930008"/>
            <a:ext cx="587224" cy="58722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32616A3-D31C-4017-9429-3E5783919CDF}"/>
              </a:ext>
            </a:extLst>
          </p:cNvPr>
          <p:cNvCxnSpPr/>
          <p:nvPr/>
        </p:nvCxnSpPr>
        <p:spPr>
          <a:xfrm>
            <a:off x="11568608" y="1961429"/>
            <a:ext cx="0" cy="406847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39FAC0-9DD6-443E-9D92-EA6E5E103256}"/>
              </a:ext>
            </a:extLst>
          </p:cNvPr>
          <p:cNvSpPr txBox="1"/>
          <p:nvPr/>
        </p:nvSpPr>
        <p:spPr>
          <a:xfrm>
            <a:off x="5080946" y="1669041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실패 원인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626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C8CCB-FEF3-4B0C-BD93-9111B67E30E4}"/>
              </a:ext>
            </a:extLst>
          </p:cNvPr>
          <p:cNvSpPr txBox="1"/>
          <p:nvPr/>
        </p:nvSpPr>
        <p:spPr>
          <a:xfrm>
            <a:off x="603901" y="381443"/>
            <a:ext cx="193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 </a:t>
            </a:r>
            <a:r>
              <a:rPr lang="ko-KR" altLang="en-US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의의</a:t>
            </a:r>
            <a:endParaRPr lang="en-US" altLang="ko-KR" sz="44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5730411-E6A2-4BB8-98ED-5348165B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0311" y="1450671"/>
            <a:ext cx="1864161" cy="212890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B404C77D-B411-4F01-A954-5891FF281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2310" y="1947368"/>
            <a:ext cx="1593513" cy="1593513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40CF935-93D9-4756-A196-408F78F78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8707" y="4568147"/>
            <a:ext cx="1593513" cy="1593513"/>
          </a:xfrm>
          <a:prstGeom prst="rect">
            <a:avLst/>
          </a:prstGeom>
        </p:spPr>
      </p:pic>
      <p:sp>
        <p:nvSpPr>
          <p:cNvPr id="7" name="화살표: 오른쪽 20">
            <a:extLst>
              <a:ext uri="{FF2B5EF4-FFF2-40B4-BE49-F238E27FC236}">
                <a16:creationId xmlns:a16="http://schemas.microsoft.com/office/drawing/2014/main" id="{95D78601-7C41-4A15-A6AD-1C9DEE928169}"/>
              </a:ext>
            </a:extLst>
          </p:cNvPr>
          <p:cNvSpPr/>
          <p:nvPr/>
        </p:nvSpPr>
        <p:spPr>
          <a:xfrm rot="10800000" flipH="1" flipV="1">
            <a:off x="5749770" y="4965615"/>
            <a:ext cx="2033861" cy="3626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0D79546-317B-4263-A772-7D3A73D33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9168" y="3902950"/>
            <a:ext cx="1257056" cy="1257056"/>
          </a:xfrm>
          <a:prstGeom prst="rect">
            <a:avLst/>
          </a:prstGeom>
        </p:spPr>
      </p:pic>
      <p:sp>
        <p:nvSpPr>
          <p:cNvPr id="11" name="화살표: 오른쪽 20">
            <a:extLst>
              <a:ext uri="{FF2B5EF4-FFF2-40B4-BE49-F238E27FC236}">
                <a16:creationId xmlns:a16="http://schemas.microsoft.com/office/drawing/2014/main" id="{6D0CE15D-EA4F-49E9-8561-8C252C122B1C}"/>
              </a:ext>
            </a:extLst>
          </p:cNvPr>
          <p:cNvSpPr/>
          <p:nvPr/>
        </p:nvSpPr>
        <p:spPr>
          <a:xfrm rot="10800000" flipH="1" flipV="1">
            <a:off x="5749770" y="2368169"/>
            <a:ext cx="2033861" cy="3626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269D6311-A3D1-4AFF-A917-7741A406CEA6}"/>
              </a:ext>
            </a:extLst>
          </p:cNvPr>
          <p:cNvSpPr/>
          <p:nvPr/>
        </p:nvSpPr>
        <p:spPr>
          <a:xfrm>
            <a:off x="1279511" y="3723596"/>
            <a:ext cx="2053170" cy="1485193"/>
          </a:xfrm>
          <a:prstGeom prst="cloudCallout">
            <a:avLst>
              <a:gd name="adj1" fmla="val 47297"/>
              <a:gd name="adj2" fmla="val 56568"/>
            </a:avLst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AD17D-FA6C-473B-8E56-33100802BC0A}"/>
              </a:ext>
            </a:extLst>
          </p:cNvPr>
          <p:cNvSpPr txBox="1"/>
          <p:nvPr/>
        </p:nvSpPr>
        <p:spPr>
          <a:xfrm>
            <a:off x="9259985" y="1458555"/>
            <a:ext cx="556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B62B6298-4952-461A-A78B-B00B260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2312" y="4180411"/>
            <a:ext cx="1864161" cy="2128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95ADC6-9A3F-4C65-8756-90C17F1AD782}"/>
              </a:ext>
            </a:extLst>
          </p:cNvPr>
          <p:cNvSpPr txBox="1"/>
          <p:nvPr/>
        </p:nvSpPr>
        <p:spPr>
          <a:xfrm>
            <a:off x="9287236" y="4180411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</a:t>
            </a:r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7FDF7C2E-EEFF-44AB-83A1-C4619C91613D}"/>
              </a:ext>
            </a:extLst>
          </p:cNvPr>
          <p:cNvSpPr/>
          <p:nvPr/>
        </p:nvSpPr>
        <p:spPr>
          <a:xfrm>
            <a:off x="1279511" y="1371160"/>
            <a:ext cx="2053170" cy="1485193"/>
          </a:xfrm>
          <a:prstGeom prst="cloudCallout">
            <a:avLst>
              <a:gd name="adj1" fmla="val 56204"/>
              <a:gd name="adj2" fmla="val 35019"/>
            </a:avLst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6BF46505-D511-43B1-B327-FB57C5325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6400" y="1512328"/>
            <a:ext cx="1029230" cy="10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3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733077" y="2753052"/>
            <a:ext cx="2299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66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FF99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5290A2A0-E254-4859-AF9D-57C09EE80C54}"/>
              </a:ext>
            </a:extLst>
          </p:cNvPr>
          <p:cNvSpPr/>
          <p:nvPr/>
        </p:nvSpPr>
        <p:spPr>
          <a:xfrm rot="5400000">
            <a:off x="-24680" y="-27384"/>
            <a:ext cx="1268761" cy="126876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2E13EB-F370-4014-BD90-B70C645C2809}"/>
              </a:ext>
            </a:extLst>
          </p:cNvPr>
          <p:cNvCxnSpPr/>
          <p:nvPr/>
        </p:nvCxnSpPr>
        <p:spPr>
          <a:xfrm flipH="1">
            <a:off x="298849" y="307897"/>
            <a:ext cx="1048072" cy="103078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2CAE0A-1DD3-4D2A-9BE3-32278BFE0ECD}"/>
              </a:ext>
            </a:extLst>
          </p:cNvPr>
          <p:cNvCxnSpPr/>
          <p:nvPr/>
        </p:nvCxnSpPr>
        <p:spPr>
          <a:xfrm flipH="1">
            <a:off x="11691261" y="6274863"/>
            <a:ext cx="493059" cy="50443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98DF7B-E374-4836-807F-B8B28462CD7D}"/>
              </a:ext>
            </a:extLst>
          </p:cNvPr>
          <p:cNvCxnSpPr/>
          <p:nvPr/>
        </p:nvCxnSpPr>
        <p:spPr>
          <a:xfrm flipH="1">
            <a:off x="11428743" y="6130846"/>
            <a:ext cx="755576" cy="7200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0EDB0B-E3F5-44A9-949D-3B3C92AA1FD4}"/>
              </a:ext>
            </a:extLst>
          </p:cNvPr>
          <p:cNvGrpSpPr/>
          <p:nvPr/>
        </p:nvGrpSpPr>
        <p:grpSpPr>
          <a:xfrm rot="10800000">
            <a:off x="9709538" y="-29849"/>
            <a:ext cx="2482462" cy="3861048"/>
            <a:chOff x="6732240" y="977127"/>
            <a:chExt cx="2482462" cy="3861048"/>
          </a:xfrm>
        </p:grpSpPr>
        <p:pic>
          <p:nvPicPr>
            <p:cNvPr id="10" name="Picture 2" descr="C:\Users\user\Desktop\Untitled-2.png">
              <a:extLst>
                <a:ext uri="{FF2B5EF4-FFF2-40B4-BE49-F238E27FC236}">
                  <a16:creationId xmlns:a16="http://schemas.microsoft.com/office/drawing/2014/main" id="{3169F399-6A68-4DA9-8DE6-89A862A5D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6" b="17146"/>
            <a:stretch/>
          </p:blipFill>
          <p:spPr bwMode="auto">
            <a:xfrm>
              <a:off x="6732240" y="2272718"/>
              <a:ext cx="2482462" cy="256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\Desktop\Untitled-3.png">
              <a:extLst>
                <a:ext uri="{FF2B5EF4-FFF2-40B4-BE49-F238E27FC236}">
                  <a16:creationId xmlns:a16="http://schemas.microsoft.com/office/drawing/2014/main" id="{91B33E21-704B-4443-8A3E-83198B5F40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/>
            <a:stretch/>
          </p:blipFill>
          <p:spPr bwMode="auto">
            <a:xfrm>
              <a:off x="6732240" y="977127"/>
              <a:ext cx="1158822" cy="198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4AD005-C821-410D-9227-9B1C47363F46}"/>
              </a:ext>
            </a:extLst>
          </p:cNvPr>
          <p:cNvCxnSpPr/>
          <p:nvPr/>
        </p:nvCxnSpPr>
        <p:spPr>
          <a:xfrm flipH="1">
            <a:off x="298849" y="6488"/>
            <a:ext cx="1122576" cy="112550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502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74453" y="2723203"/>
            <a:ext cx="3804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 </a:t>
            </a: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5290A2A0-E254-4859-AF9D-57C09EE80C54}"/>
              </a:ext>
            </a:extLst>
          </p:cNvPr>
          <p:cNvSpPr/>
          <p:nvPr/>
        </p:nvSpPr>
        <p:spPr>
          <a:xfrm rot="5400000">
            <a:off x="-24680" y="-27384"/>
            <a:ext cx="1268761" cy="126876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2E13EB-F370-4014-BD90-B70C645C2809}"/>
              </a:ext>
            </a:extLst>
          </p:cNvPr>
          <p:cNvCxnSpPr/>
          <p:nvPr/>
        </p:nvCxnSpPr>
        <p:spPr>
          <a:xfrm flipH="1">
            <a:off x="298849" y="307897"/>
            <a:ext cx="1048072" cy="103078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2CAE0A-1DD3-4D2A-9BE3-32278BFE0ECD}"/>
              </a:ext>
            </a:extLst>
          </p:cNvPr>
          <p:cNvCxnSpPr/>
          <p:nvPr/>
        </p:nvCxnSpPr>
        <p:spPr>
          <a:xfrm flipH="1">
            <a:off x="11691261" y="6274863"/>
            <a:ext cx="493059" cy="50443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98DF7B-E374-4836-807F-B8B28462CD7D}"/>
              </a:ext>
            </a:extLst>
          </p:cNvPr>
          <p:cNvCxnSpPr/>
          <p:nvPr/>
        </p:nvCxnSpPr>
        <p:spPr>
          <a:xfrm flipH="1">
            <a:off x="11428743" y="6130846"/>
            <a:ext cx="755576" cy="7200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0EDB0B-E3F5-44A9-949D-3B3C92AA1FD4}"/>
              </a:ext>
            </a:extLst>
          </p:cNvPr>
          <p:cNvGrpSpPr/>
          <p:nvPr/>
        </p:nvGrpSpPr>
        <p:grpSpPr>
          <a:xfrm rot="10800000">
            <a:off x="9709538" y="-29849"/>
            <a:ext cx="2482462" cy="3861048"/>
            <a:chOff x="6732240" y="977127"/>
            <a:chExt cx="2482462" cy="3861048"/>
          </a:xfrm>
        </p:grpSpPr>
        <p:pic>
          <p:nvPicPr>
            <p:cNvPr id="10" name="Picture 2" descr="C:\Users\user\Desktop\Untitled-2.png">
              <a:extLst>
                <a:ext uri="{FF2B5EF4-FFF2-40B4-BE49-F238E27FC236}">
                  <a16:creationId xmlns:a16="http://schemas.microsoft.com/office/drawing/2014/main" id="{3169F399-6A68-4DA9-8DE6-89A862A5D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6" b="17146"/>
            <a:stretch/>
          </p:blipFill>
          <p:spPr bwMode="auto">
            <a:xfrm>
              <a:off x="6732240" y="2272718"/>
              <a:ext cx="2482462" cy="256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\Desktop\Untitled-3.png">
              <a:extLst>
                <a:ext uri="{FF2B5EF4-FFF2-40B4-BE49-F238E27FC236}">
                  <a16:creationId xmlns:a16="http://schemas.microsoft.com/office/drawing/2014/main" id="{91B33E21-704B-4443-8A3E-83198B5F40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/>
            <a:stretch/>
          </p:blipFill>
          <p:spPr bwMode="auto">
            <a:xfrm>
              <a:off x="6732240" y="977127"/>
              <a:ext cx="1158822" cy="198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4AD005-C821-410D-9227-9B1C47363F46}"/>
              </a:ext>
            </a:extLst>
          </p:cNvPr>
          <p:cNvCxnSpPr/>
          <p:nvPr/>
        </p:nvCxnSpPr>
        <p:spPr>
          <a:xfrm flipH="1">
            <a:off x="298849" y="6488"/>
            <a:ext cx="1122576" cy="112550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1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0F5321-428E-4B39-98CB-9960CA4D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048238"/>
            <a:ext cx="3456545" cy="2410940"/>
          </a:xfrm>
          <a:prstGeom prst="rect">
            <a:avLst/>
          </a:prstGeom>
          <a:effectLst/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B870E91-FBD9-4E20-8865-52CC39D92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924" y="1575668"/>
            <a:ext cx="3452965" cy="3452965"/>
          </a:xfrm>
          <a:prstGeom prst="rect">
            <a:avLst/>
          </a:prstGeom>
          <a:effectLst/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6EE605A-8529-4331-A736-0B1F3D465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3550" y="1763527"/>
            <a:ext cx="2772793" cy="2772793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866EF-75B6-4972-B2BE-63F6617625CB}"/>
              </a:ext>
            </a:extLst>
          </p:cNvPr>
          <p:cNvSpPr txBox="1"/>
          <p:nvPr/>
        </p:nvSpPr>
        <p:spPr>
          <a:xfrm>
            <a:off x="2150965" y="4653136"/>
            <a:ext cx="10647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간편식</a:t>
            </a:r>
            <a:endParaRPr lang="ko-KR" altLang="en-US" sz="3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D3B54-F146-4908-A341-9D5BE3FC4190}"/>
              </a:ext>
            </a:extLst>
          </p:cNvPr>
          <p:cNvSpPr txBox="1"/>
          <p:nvPr/>
        </p:nvSpPr>
        <p:spPr>
          <a:xfrm>
            <a:off x="5522517" y="4675202"/>
            <a:ext cx="10775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냉장고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71CF-E3C2-423A-AA4A-4808B3AB9638}"/>
              </a:ext>
            </a:extLst>
          </p:cNvPr>
          <p:cNvSpPr txBox="1"/>
          <p:nvPr/>
        </p:nvSpPr>
        <p:spPr>
          <a:xfrm>
            <a:off x="8760296" y="4725144"/>
            <a:ext cx="1354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건강식단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EBC87-C7A9-4576-87CA-EC62348C63A3}"/>
              </a:ext>
            </a:extLst>
          </p:cNvPr>
          <p:cNvSpPr txBox="1"/>
          <p:nvPr/>
        </p:nvSpPr>
        <p:spPr>
          <a:xfrm>
            <a:off x="691270" y="476672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4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716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1841685" y="1268760"/>
            <a:ext cx="1373995" cy="1030496"/>
          </a:xfrm>
        </p:spPr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3574959" y="1340446"/>
            <a:ext cx="6049433" cy="792410"/>
          </a:xfrm>
        </p:spPr>
        <p:txBody>
          <a:bodyPr/>
          <a:lstStyle/>
          <a:p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HMR 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494E7-30E0-434E-96A3-8C770BDF6B08}"/>
              </a:ext>
            </a:extLst>
          </p:cNvPr>
          <p:cNvSpPr txBox="1"/>
          <p:nvPr/>
        </p:nvSpPr>
        <p:spPr>
          <a:xfrm>
            <a:off x="3838978" y="3232313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클러스터링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	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Dataset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3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 및 코드소개</a:t>
            </a:r>
            <a:endParaRPr lang="en-US" altLang="ko-KR" sz="30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B88D4-66BA-4317-811F-17A4FCDFE267}"/>
              </a:ext>
            </a:extLst>
          </p:cNvPr>
          <p:cNvSpPr txBox="1"/>
          <p:nvPr/>
        </p:nvSpPr>
        <p:spPr>
          <a:xfrm>
            <a:off x="7177268" y="3219877"/>
            <a:ext cx="3280065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0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협업필터링</a:t>
            </a:r>
            <a:endParaRPr lang="en-US" altLang="ko-KR" sz="3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accent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Dataset</a:t>
            </a:r>
          </a:p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분석방법 및 코드소개</a:t>
            </a:r>
            <a:endParaRPr lang="en-US" altLang="ko-KR" sz="3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353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의의 및 발전방향</a:t>
            </a:r>
            <a:endParaRPr lang="en-US" altLang="ko-KR" sz="3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5353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3C71-C5E0-4B9C-B9D0-E7F4F12541E1}"/>
              </a:ext>
            </a:extLst>
          </p:cNvPr>
          <p:cNvSpPr txBox="1"/>
          <p:nvPr/>
        </p:nvSpPr>
        <p:spPr>
          <a:xfrm>
            <a:off x="1711293" y="3219877"/>
            <a:ext cx="200247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en-US" altLang="ko-KR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</a:t>
            </a:r>
            <a:r>
              <a:rPr lang="ko-KR" altLang="en-US" sz="3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07313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B74D227-8F9C-4932-BEC4-998FCA430020}"/>
              </a:ext>
            </a:extLst>
          </p:cNvPr>
          <p:cNvCxnSpPr>
            <a:cxnSpLocks/>
          </p:cNvCxnSpPr>
          <p:nvPr/>
        </p:nvCxnSpPr>
        <p:spPr>
          <a:xfrm>
            <a:off x="5849368" y="4725144"/>
            <a:ext cx="816996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8E2C9A-5611-4899-86F1-73EAD4F6EAD4}"/>
              </a:ext>
            </a:extLst>
          </p:cNvPr>
          <p:cNvCxnSpPr>
            <a:cxnSpLocks/>
          </p:cNvCxnSpPr>
          <p:nvPr/>
        </p:nvCxnSpPr>
        <p:spPr>
          <a:xfrm flipV="1">
            <a:off x="7464152" y="3319662"/>
            <a:ext cx="0" cy="936104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D3F6-7F4D-402E-B9A1-A6D5BC0C1A3B}"/>
              </a:ext>
            </a:extLst>
          </p:cNvPr>
          <p:cNvCxnSpPr>
            <a:cxnSpLocks/>
          </p:cNvCxnSpPr>
          <p:nvPr/>
        </p:nvCxnSpPr>
        <p:spPr>
          <a:xfrm>
            <a:off x="2930656" y="2636912"/>
            <a:ext cx="1210029" cy="1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C0F3E645-E05B-4F97-989E-7C1BE8AA52C7}"/>
              </a:ext>
            </a:extLst>
          </p:cNvPr>
          <p:cNvSpPr/>
          <p:nvPr/>
        </p:nvSpPr>
        <p:spPr>
          <a:xfrm>
            <a:off x="1748471" y="1619165"/>
            <a:ext cx="1221724" cy="1781382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HMR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56A08C9-221A-43CA-AB59-634CCAF554A3}"/>
              </a:ext>
            </a:extLst>
          </p:cNvPr>
          <p:cNvSpPr/>
          <p:nvPr/>
        </p:nvSpPr>
        <p:spPr>
          <a:xfrm>
            <a:off x="6453893" y="3879866"/>
            <a:ext cx="2048981" cy="1781382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E09D7D-A434-4F6B-9262-2AD309EF04E3}"/>
              </a:ext>
            </a:extLst>
          </p:cNvPr>
          <p:cNvCxnSpPr>
            <a:cxnSpLocks/>
          </p:cNvCxnSpPr>
          <p:nvPr/>
        </p:nvCxnSpPr>
        <p:spPr>
          <a:xfrm>
            <a:off x="5519936" y="2618099"/>
            <a:ext cx="1080120" cy="0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2918B8-CF4B-4200-BE79-F14D1B78CEA4}"/>
              </a:ext>
            </a:extLst>
          </p:cNvPr>
          <p:cNvCxnSpPr>
            <a:cxnSpLocks/>
          </p:cNvCxnSpPr>
          <p:nvPr/>
        </p:nvCxnSpPr>
        <p:spPr>
          <a:xfrm flipH="1" flipV="1">
            <a:off x="8474412" y="2636692"/>
            <a:ext cx="1018405" cy="1000149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DE49CD3-E3F4-46A7-82EE-439A3E049D78}"/>
              </a:ext>
            </a:extLst>
          </p:cNvPr>
          <p:cNvSpPr/>
          <p:nvPr/>
        </p:nvSpPr>
        <p:spPr>
          <a:xfrm>
            <a:off x="3855675" y="1737554"/>
            <a:ext cx="2048981" cy="1781382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이동평균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60D3F6-7F4D-402E-B9A1-A6D5BC0C1A3B}"/>
              </a:ext>
            </a:extLst>
          </p:cNvPr>
          <p:cNvCxnSpPr>
            <a:cxnSpLocks/>
          </p:cNvCxnSpPr>
          <p:nvPr/>
        </p:nvCxnSpPr>
        <p:spPr>
          <a:xfrm flipV="1">
            <a:off x="2887778" y="4725144"/>
            <a:ext cx="1250494" cy="8154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C2918B8-CF4B-4200-BE79-F14D1B78CEA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8502874" y="3800701"/>
            <a:ext cx="989943" cy="969856"/>
          </a:xfrm>
          <a:prstGeom prst="line">
            <a:avLst/>
          </a:prstGeom>
          <a:ln w="7620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6581C18-B03C-4E70-953C-EB730F0E9301}"/>
              </a:ext>
            </a:extLst>
          </p:cNvPr>
          <p:cNvSpPr txBox="1"/>
          <p:nvPr/>
        </p:nvSpPr>
        <p:spPr>
          <a:xfrm>
            <a:off x="554751" y="380075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주제소개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92710A3-2BBA-4217-9FB9-87286F317615}"/>
              </a:ext>
            </a:extLst>
          </p:cNvPr>
          <p:cNvSpPr/>
          <p:nvPr/>
        </p:nvSpPr>
        <p:spPr>
          <a:xfrm>
            <a:off x="6453893" y="1700137"/>
            <a:ext cx="2048981" cy="1781382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군집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FDE49CD3-E3F4-46A7-82EE-439A3E049D78}"/>
              </a:ext>
            </a:extLst>
          </p:cNvPr>
          <p:cNvSpPr/>
          <p:nvPr/>
        </p:nvSpPr>
        <p:spPr>
          <a:xfrm>
            <a:off x="3880242" y="3805351"/>
            <a:ext cx="2024414" cy="1855895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필터링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6CD5A1A8-E4B1-4AAC-BEFF-316FAD6FC7EC}"/>
              </a:ext>
            </a:extLst>
          </p:cNvPr>
          <p:cNvSpPr/>
          <p:nvPr/>
        </p:nvSpPr>
        <p:spPr>
          <a:xfrm>
            <a:off x="1802970" y="3787714"/>
            <a:ext cx="1221724" cy="1855895"/>
          </a:xfrm>
          <a:prstGeom prst="flowChartMagneticDisk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45F1A52C-18F9-4C13-AB83-D279898C3DB3}"/>
              </a:ext>
            </a:extLst>
          </p:cNvPr>
          <p:cNvSpPr/>
          <p:nvPr/>
        </p:nvSpPr>
        <p:spPr>
          <a:xfrm>
            <a:off x="9120336" y="2800552"/>
            <a:ext cx="2048982" cy="1781382"/>
          </a:xfrm>
          <a:prstGeom prst="diamond">
            <a:avLst/>
          </a:prstGeom>
          <a:solidFill>
            <a:srgbClr val="FF99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73558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BEB155-C43D-4576-8D01-F72EE78F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88" y="2315291"/>
            <a:ext cx="1717440" cy="1632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1D0017-0B9C-419A-AA50-84C74015F6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72" y="2799035"/>
            <a:ext cx="3713621" cy="722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C13728-D78A-4946-A428-CFC953EB2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204864"/>
            <a:ext cx="1932352" cy="1932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25EF7-87C2-427F-9ACA-AF9ED5F3BD20}"/>
              </a:ext>
            </a:extLst>
          </p:cNvPr>
          <p:cNvSpPr txBox="1"/>
          <p:nvPr/>
        </p:nvSpPr>
        <p:spPr>
          <a:xfrm>
            <a:off x="1863654" y="4689522"/>
            <a:ext cx="813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r>
              <a:rPr lang="ko-KR" altLang="en-US" sz="30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 총합 약 </a:t>
            </a:r>
            <a:r>
              <a:rPr lang="en-US" altLang="ko-KR" sz="30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500</a:t>
            </a:r>
            <a:r>
              <a:rPr lang="ko-KR" altLang="en-US" sz="30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 제품 분석</a:t>
            </a:r>
            <a:r>
              <a:rPr lang="en-US" altLang="ko-KR" sz="3000" b="1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(200 / 200 / 100)</a:t>
            </a:r>
            <a:endParaRPr lang="ko-KR" altLang="en-US" sz="3000" b="1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D678C-A6F8-4699-B0C0-6ABD46DF8640}"/>
              </a:ext>
            </a:extLst>
          </p:cNvPr>
          <p:cNvSpPr txBox="1"/>
          <p:nvPr/>
        </p:nvSpPr>
        <p:spPr>
          <a:xfrm>
            <a:off x="4239189" y="4689521"/>
            <a:ext cx="3713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 총합 약 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500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제품 분석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(200 / 200 / 100)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81C18-B03C-4E70-953C-EB730F0E9301}"/>
              </a:ext>
            </a:extLst>
          </p:cNvPr>
          <p:cNvSpPr txBox="1"/>
          <p:nvPr/>
        </p:nvSpPr>
        <p:spPr>
          <a:xfrm>
            <a:off x="554751" y="380075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주제소개</a:t>
            </a:r>
          </a:p>
        </p:txBody>
      </p:sp>
    </p:spTree>
    <p:extLst>
      <p:ext uri="{BB962C8B-B14F-4D97-AF65-F5344CB8AC3E}">
        <p14:creationId xmlns:p14="http://schemas.microsoft.com/office/powerpoint/2010/main" val="219018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B02C07-04DF-4FE4-AC0A-2C954A6847C1}"/>
              </a:ext>
            </a:extLst>
          </p:cNvPr>
          <p:cNvSpPr txBox="1"/>
          <p:nvPr/>
        </p:nvSpPr>
        <p:spPr>
          <a:xfrm>
            <a:off x="1271464" y="1455455"/>
            <a:ext cx="984227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3000" b="1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</a:t>
            </a:r>
            <a:endParaRPr lang="en-US" altLang="ko-KR" sz="3000" b="1" dirty="0">
              <a:solidFill>
                <a:srgbClr val="FF99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b="1" dirty="0">
              <a:solidFill>
                <a:srgbClr val="FF99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제공량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칼로리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영양소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탄수화물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당류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단백질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지방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포화지방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트랜스지방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콜레스테롤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나트륨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칼슘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r>
              <a:rPr lang="ko-KR" altLang="en-US" sz="3000" b="1" dirty="0">
                <a:solidFill>
                  <a:srgbClr val="FF99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기호</a:t>
            </a:r>
            <a:endParaRPr lang="ko-KR" altLang="en-US" sz="3000" dirty="0">
              <a:solidFill>
                <a:srgbClr val="FF99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2C9010D-E43A-4979-A287-8230E7D79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1407846"/>
            <a:ext cx="648072" cy="648072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AF950D4-E07B-4CDE-8107-1805C6C5B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0936"/>
              </p:ext>
            </p:extLst>
          </p:nvPr>
        </p:nvGraphicFramePr>
        <p:xfrm>
          <a:off x="433407" y="4040581"/>
          <a:ext cx="1800200" cy="192532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793019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국물</a:t>
                      </a:r>
                      <a:endParaRPr lang="en-US" altLang="ko-KR" sz="23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52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찌개류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4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소스류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3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음료류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8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해당사항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5049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12A135-6703-438F-A4C6-E761BE889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04134"/>
              </p:ext>
            </p:extLst>
          </p:nvPr>
        </p:nvGraphicFramePr>
        <p:xfrm>
          <a:off x="2230375" y="4034760"/>
          <a:ext cx="3159485" cy="155448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159485">
                  <a:extLst>
                    <a:ext uri="{9D8B030D-6E8A-4147-A177-3AD203B41FA5}">
                      <a16:colId xmlns:a16="http://schemas.microsoft.com/office/drawing/2014/main" val="1954197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섭취법</a:t>
                      </a:r>
                      <a:endParaRPr lang="ko-KR" altLang="en-US" sz="23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복잡한 조리과정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전자레인지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끓는물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붓기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6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바로 섭취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4718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2D9564A-235B-4CE0-8838-4B7E9A06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15850"/>
              </p:ext>
            </p:extLst>
          </p:nvPr>
        </p:nvGraphicFramePr>
        <p:xfrm>
          <a:off x="5389860" y="4038737"/>
          <a:ext cx="2626115" cy="145288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626115">
                  <a:extLst>
                    <a:ext uri="{9D8B030D-6E8A-4147-A177-3AD203B41FA5}">
                      <a16:colId xmlns:a16="http://schemas.microsoft.com/office/drawing/2014/main" val="1954197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신선</a:t>
                      </a:r>
                      <a:r>
                        <a:rPr lang="en-US" altLang="ko-KR" sz="23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3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비신선</a:t>
                      </a:r>
                      <a:endParaRPr lang="ko-KR" altLang="en-US" sz="23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신선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유통기한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이내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비신선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6066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72D8519-EF29-43EC-AC9F-6E6A5BD7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19699"/>
              </p:ext>
            </p:extLst>
          </p:nvPr>
        </p:nvGraphicFramePr>
        <p:xfrm>
          <a:off x="8028095" y="4034760"/>
          <a:ext cx="2016225" cy="255016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1954197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양식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일식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중식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동남아식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퓨전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분식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6066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FA6E5EA-3C67-48D5-B751-3D8B95EF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20689"/>
              </p:ext>
            </p:extLst>
          </p:nvPr>
        </p:nvGraphicFramePr>
        <p:xfrm>
          <a:off x="10056440" y="4047192"/>
          <a:ext cx="1872208" cy="255016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954197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야채류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육류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해산물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유제품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곡류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 =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곡물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가공류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 =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내장류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60667"/>
                  </a:ext>
                </a:extLst>
              </a:tr>
            </a:tbl>
          </a:graphicData>
        </a:graphic>
      </p:graphicFrame>
      <p:pic>
        <p:nvPicPr>
          <p:cNvPr id="21" name="그래픽 20">
            <a:extLst>
              <a:ext uri="{FF2B5EF4-FFF2-40B4-BE49-F238E27FC236}">
                <a16:creationId xmlns:a16="http://schemas.microsoft.com/office/drawing/2014/main" id="{10176D2A-EC22-470D-A23F-797F486D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480" y="3276297"/>
            <a:ext cx="648072" cy="648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34648-AB8A-48A3-9C12-D3760C2A887C}"/>
              </a:ext>
            </a:extLst>
          </p:cNvPr>
          <p:cNvSpPr txBox="1"/>
          <p:nvPr/>
        </p:nvSpPr>
        <p:spPr>
          <a:xfrm>
            <a:off x="608374" y="346116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991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클러스터링 </a:t>
            </a:r>
            <a:r>
              <a:rPr lang="en-US" altLang="ko-KR" sz="2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2800" b="1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</a:t>
            </a:r>
            <a:endParaRPr lang="en-US" altLang="ko-KR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1B0827-6343-4BAA-BAAD-3F35AE1841A8}"/>
              </a:ext>
            </a:extLst>
          </p:cNvPr>
          <p:cNvSpPr/>
          <p:nvPr/>
        </p:nvSpPr>
        <p:spPr>
          <a:xfrm>
            <a:off x="10056441" y="4047192"/>
            <a:ext cx="1872208" cy="2537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B0827-6343-4BAA-BAAD-3F35AE1841A8}"/>
              </a:ext>
            </a:extLst>
          </p:cNvPr>
          <p:cNvSpPr/>
          <p:nvPr/>
        </p:nvSpPr>
        <p:spPr>
          <a:xfrm>
            <a:off x="2224315" y="4034758"/>
            <a:ext cx="3159485" cy="15544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9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86C"/>
      </a:accent1>
      <a:accent2>
        <a:srgbClr val="32C2B9"/>
      </a:accent2>
      <a:accent3>
        <a:srgbClr val="EDECB3"/>
      </a:accent3>
      <a:accent4>
        <a:srgbClr val="FAD928"/>
      </a:accent4>
      <a:accent5>
        <a:srgbClr val="FF9915"/>
      </a:accent5>
      <a:accent6>
        <a:srgbClr val="F79646"/>
      </a:accent6>
      <a:hlink>
        <a:srgbClr val="0000FF"/>
      </a:hlink>
      <a:folHlink>
        <a:srgbClr val="800080"/>
      </a:folHlink>
    </a:clrScheme>
    <a:fontScheme name="연습1">
      <a:majorFont>
        <a:latin typeface="맑은 고딕"/>
        <a:ea typeface="나눔스퀘어 Bold"/>
        <a:cs typeface=""/>
      </a:majorFont>
      <a:minorFont>
        <a:latin typeface="맑은 고딕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3961</Words>
  <Application>Microsoft Office PowerPoint</Application>
  <PresentationFormat>와이드스크린</PresentationFormat>
  <Paragraphs>910</Paragraphs>
  <Slides>46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나눔스퀘어</vt:lpstr>
      <vt:lpstr>Times New Roman</vt:lpstr>
      <vt:lpstr>나눔스퀘어 Bold</vt:lpstr>
      <vt:lpstr>a옛날사진관3</vt:lpstr>
      <vt:lpstr>Arial</vt:lpstr>
      <vt:lpstr>배달의민족 주아</vt:lpstr>
      <vt:lpstr>배달의민족 한나는 열한살</vt:lpstr>
      <vt:lpstr>a옛날사진관2</vt:lpstr>
      <vt:lpstr>맑은 고딕</vt:lpstr>
      <vt:lpstr>a옛날사진관4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이승미</cp:lastModifiedBy>
  <cp:revision>167</cp:revision>
  <dcterms:created xsi:type="dcterms:W3CDTF">2016-07-13T02:02:18Z</dcterms:created>
  <dcterms:modified xsi:type="dcterms:W3CDTF">2018-02-25T02:33:54Z</dcterms:modified>
</cp:coreProperties>
</file>